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98D71BD-5C9C-497A-964B-93B5A3B9CDDF}"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167876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D71BD-5C9C-497A-964B-93B5A3B9CDDF}"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1290286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D71BD-5C9C-497A-964B-93B5A3B9CDDF}"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22685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D71BD-5C9C-497A-964B-93B5A3B9CDDF}"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25979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8D71BD-5C9C-497A-964B-93B5A3B9CDDF}"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298586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8D71BD-5C9C-497A-964B-93B5A3B9CDDF}"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1337119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8D71BD-5C9C-497A-964B-93B5A3B9CDDF}"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16128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8D71BD-5C9C-497A-964B-93B5A3B9CDDF}"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300967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D71BD-5C9C-497A-964B-93B5A3B9CDDF}"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58666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8D71BD-5C9C-497A-964B-93B5A3B9CDDF}"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245927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8D71BD-5C9C-497A-964B-93B5A3B9CDDF}"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2E40E-CA43-4A37-AE8A-4EC43172B60C}" type="slidenum">
              <a:rPr lang="en-US" smtClean="0"/>
              <a:t>‹#›</a:t>
            </a:fld>
            <a:endParaRPr lang="en-US"/>
          </a:p>
        </p:txBody>
      </p:sp>
    </p:spTree>
    <p:extLst>
      <p:ext uri="{BB962C8B-B14F-4D97-AF65-F5344CB8AC3E}">
        <p14:creationId xmlns:p14="http://schemas.microsoft.com/office/powerpoint/2010/main" val="421403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D71BD-5C9C-497A-964B-93B5A3B9CDDF}"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2E40E-CA43-4A37-AE8A-4EC43172B60C}" type="slidenum">
              <a:rPr lang="en-US" smtClean="0"/>
              <a:t>‹#›</a:t>
            </a:fld>
            <a:endParaRPr lang="en-US"/>
          </a:p>
        </p:txBody>
      </p:sp>
    </p:spTree>
    <p:extLst>
      <p:ext uri="{BB962C8B-B14F-4D97-AF65-F5344CB8AC3E}">
        <p14:creationId xmlns:p14="http://schemas.microsoft.com/office/powerpoint/2010/main" val="2128488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title"/>
          </p:nvPr>
        </p:nvSpPr>
        <p:spPr>
          <a:xfrm>
            <a:off x="640079" y="2053641"/>
            <a:ext cx="3669161" cy="2760098"/>
          </a:xfrm>
        </p:spPr>
        <p:txBody>
          <a:bodyPr>
            <a:normAutofit/>
          </a:bodyPr>
          <a:lstStyle/>
          <a:p>
            <a:r>
              <a:rPr lang="en-US">
                <a:solidFill>
                  <a:srgbClr val="FFFFFF"/>
                </a:solidFill>
              </a:rPr>
              <a:t>Devolution</a:t>
            </a:r>
          </a:p>
        </p:txBody>
      </p:sp>
      <p:sp>
        <p:nvSpPr>
          <p:cNvPr id="5" name="Content Placeholder 4"/>
          <p:cNvSpPr>
            <a:spLocks noGrp="1"/>
          </p:cNvSpPr>
          <p:nvPr>
            <p:ph idx="1"/>
          </p:nvPr>
        </p:nvSpPr>
        <p:spPr>
          <a:xfrm>
            <a:off x="6090574" y="801866"/>
            <a:ext cx="5306084" cy="5230634"/>
          </a:xfrm>
        </p:spPr>
        <p:txBody>
          <a:bodyPr anchor="ctr">
            <a:normAutofit/>
          </a:bodyPr>
          <a:lstStyle/>
          <a:p>
            <a:pPr marL="0" indent="0">
              <a:buNone/>
            </a:pPr>
            <a:r>
              <a:rPr lang="en-US" sz="2400" b="1">
                <a:solidFill>
                  <a:srgbClr val="000000"/>
                </a:solidFill>
              </a:rPr>
              <a:t> </a:t>
            </a:r>
            <a:r>
              <a:rPr lang="en-US" sz="2400">
                <a:solidFill>
                  <a:srgbClr val="000000"/>
                </a:solidFill>
              </a:rPr>
              <a:t>transference (as of rights, powers, property, or responsibility) to another </a:t>
            </a:r>
            <a:r>
              <a:rPr lang="en-US" sz="2400" i="1">
                <a:solidFill>
                  <a:srgbClr val="000000"/>
                </a:solidFill>
              </a:rPr>
              <a:t>especially</a:t>
            </a:r>
            <a:r>
              <a:rPr lang="en-US" sz="2400">
                <a:solidFill>
                  <a:srgbClr val="000000"/>
                </a:solidFill>
              </a:rPr>
              <a:t> </a:t>
            </a:r>
            <a:r>
              <a:rPr lang="en-US" sz="2400" b="1">
                <a:solidFill>
                  <a:srgbClr val="000000"/>
                </a:solidFill>
              </a:rPr>
              <a:t>: </a:t>
            </a:r>
            <a:r>
              <a:rPr lang="en-US" sz="2400">
                <a:solidFill>
                  <a:srgbClr val="000000"/>
                </a:solidFill>
              </a:rPr>
              <a:t>the surrender of powers to local authorities by a central government</a:t>
            </a:r>
          </a:p>
        </p:txBody>
      </p:sp>
    </p:spTree>
    <p:extLst>
      <p:ext uri="{BB962C8B-B14F-4D97-AF65-F5344CB8AC3E}">
        <p14:creationId xmlns:p14="http://schemas.microsoft.com/office/powerpoint/2010/main" val="3175401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03169073"/>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3222695445"/>
                    </a:ext>
                  </a:extLst>
                </a:gridCol>
                <a:gridCol w="2387560">
                  <a:extLst>
                    <a:ext uri="{9D8B030D-6E8A-4147-A177-3AD203B41FA5}">
                      <a16:colId xmlns:a16="http://schemas.microsoft.com/office/drawing/2014/main" val="951477458"/>
                    </a:ext>
                  </a:extLst>
                </a:gridCol>
                <a:gridCol w="1592021">
                  <a:extLst>
                    <a:ext uri="{9D8B030D-6E8A-4147-A177-3AD203B41FA5}">
                      <a16:colId xmlns:a16="http://schemas.microsoft.com/office/drawing/2014/main" val="4288426572"/>
                    </a:ext>
                  </a:extLst>
                </a:gridCol>
                <a:gridCol w="5152649">
                  <a:extLst>
                    <a:ext uri="{9D8B030D-6E8A-4147-A177-3AD203B41FA5}">
                      <a16:colId xmlns:a16="http://schemas.microsoft.com/office/drawing/2014/main" val="1049526682"/>
                    </a:ext>
                  </a:extLst>
                </a:gridCol>
              </a:tblGrid>
              <a:tr h="6858000">
                <a:tc>
                  <a:txBody>
                    <a:bodyPr/>
                    <a:lstStyle/>
                    <a:p>
                      <a:pPr marL="0" marR="0" algn="ctr">
                        <a:spcBef>
                          <a:spcPts val="0"/>
                        </a:spcBef>
                        <a:spcAft>
                          <a:spcPts val="0"/>
                        </a:spcAft>
                      </a:pPr>
                      <a:r>
                        <a:rPr lang="en-US" sz="3200">
                          <a:effectLst/>
                        </a:rPr>
                        <a:t>TAIWAN/CHINA</a:t>
                      </a:r>
                    </a:p>
                    <a:p>
                      <a:pPr marL="0" marR="0" algn="ctr">
                        <a:spcBef>
                          <a:spcPts val="0"/>
                        </a:spcBef>
                        <a:spcAft>
                          <a:spcPts val="0"/>
                        </a:spcAft>
                      </a:pPr>
                      <a:r>
                        <a:rPr lang="en-US" sz="3200">
                          <a:effectLst/>
                        </a:rPr>
                        <a:t> </a:t>
                      </a:r>
                    </a:p>
                    <a:p>
                      <a:pPr marL="0" marR="0" algn="ctr">
                        <a:spcBef>
                          <a:spcPts val="0"/>
                        </a:spcBef>
                        <a:spcAft>
                          <a:spcPts val="0"/>
                        </a:spcAft>
                      </a:pPr>
                      <a:r>
                        <a:rPr lang="en-US" sz="3200">
                          <a:effectLst/>
                        </a:rPr>
                        <a:t>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Taiwan is a territory of China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Political</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Post-WWII Chinese nationalists fled to Taiwan for safety. Taiwan claims to be independent while mainland China still claims the island.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9575806"/>
                  </a:ext>
                </a:extLst>
              </a:tr>
            </a:tbl>
          </a:graphicData>
        </a:graphic>
      </p:graphicFrame>
    </p:spTree>
    <p:extLst>
      <p:ext uri="{BB962C8B-B14F-4D97-AF65-F5344CB8AC3E}">
        <p14:creationId xmlns:p14="http://schemas.microsoft.com/office/powerpoint/2010/main" val="3143184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55591633"/>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2398522688"/>
                    </a:ext>
                  </a:extLst>
                </a:gridCol>
                <a:gridCol w="2387560">
                  <a:extLst>
                    <a:ext uri="{9D8B030D-6E8A-4147-A177-3AD203B41FA5}">
                      <a16:colId xmlns:a16="http://schemas.microsoft.com/office/drawing/2014/main" val="3041952515"/>
                    </a:ext>
                  </a:extLst>
                </a:gridCol>
                <a:gridCol w="1592021">
                  <a:extLst>
                    <a:ext uri="{9D8B030D-6E8A-4147-A177-3AD203B41FA5}">
                      <a16:colId xmlns:a16="http://schemas.microsoft.com/office/drawing/2014/main" val="1937171736"/>
                    </a:ext>
                  </a:extLst>
                </a:gridCol>
                <a:gridCol w="5152649">
                  <a:extLst>
                    <a:ext uri="{9D8B030D-6E8A-4147-A177-3AD203B41FA5}">
                      <a16:colId xmlns:a16="http://schemas.microsoft.com/office/drawing/2014/main" val="2950428414"/>
                    </a:ext>
                  </a:extLst>
                </a:gridCol>
              </a:tblGrid>
              <a:tr h="6858000">
                <a:tc>
                  <a:txBody>
                    <a:bodyPr/>
                    <a:lstStyle/>
                    <a:p>
                      <a:pPr marL="0" marR="0" algn="ctr">
                        <a:spcBef>
                          <a:spcPts val="0"/>
                        </a:spcBef>
                        <a:spcAft>
                          <a:spcPts val="0"/>
                        </a:spcAft>
                      </a:pPr>
                      <a:r>
                        <a:rPr lang="en-US" sz="2800" dirty="0">
                          <a:effectLst/>
                        </a:rPr>
                        <a:t>ISRAEL/PALESTINE</a:t>
                      </a:r>
                    </a:p>
                    <a:p>
                      <a:pPr marL="0" marR="0" algn="ctr">
                        <a:spcBef>
                          <a:spcPts val="0"/>
                        </a:spcBef>
                        <a:spcAft>
                          <a:spcPts val="0"/>
                        </a:spcAft>
                      </a:pPr>
                      <a:r>
                        <a:rPr lang="en-US" sz="2800" dirty="0">
                          <a:effectLst/>
                        </a:rPr>
                        <a:t> </a:t>
                      </a:r>
                    </a:p>
                    <a:p>
                      <a:pPr marL="0" marR="0" algn="ctr">
                        <a:spcBef>
                          <a:spcPts val="0"/>
                        </a:spcBef>
                        <a:spcAft>
                          <a:spcPts val="0"/>
                        </a:spcAft>
                      </a:pPr>
                      <a:r>
                        <a:rPr lang="en-US" sz="2800" dirty="0">
                          <a:effectLst/>
                        </a:rPr>
                        <a:t> </a:t>
                      </a:r>
                    </a:p>
                    <a:p>
                      <a:pPr marL="0" marR="0" algn="ctr">
                        <a:spcBef>
                          <a:spcPts val="0"/>
                        </a:spcBef>
                        <a:spcAft>
                          <a:spcPts val="0"/>
                        </a:spcAft>
                      </a:pPr>
                      <a:r>
                        <a:rPr lang="en-US" sz="16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a:effectLst/>
                        </a:rPr>
                        <a:t>Palestinians gain autonomy in the West Bank, Golan Heights, and Gaza Strip</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a:effectLst/>
                        </a:rPr>
                        <a:t>Cultural and Political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Jews and Muslims both claim Jerusalem as their Holy Land. Palestinians (Muslims) will be granted autonomy b/c the Jews are not going to give away the Holy Land nor are they going to give away total access to the Jordan River.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8290940"/>
                  </a:ext>
                </a:extLst>
              </a:tr>
            </a:tbl>
          </a:graphicData>
        </a:graphic>
      </p:graphicFrame>
    </p:spTree>
    <p:extLst>
      <p:ext uri="{BB962C8B-B14F-4D97-AF65-F5344CB8AC3E}">
        <p14:creationId xmlns:p14="http://schemas.microsoft.com/office/powerpoint/2010/main" val="2756670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83327027"/>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568000789"/>
                    </a:ext>
                  </a:extLst>
                </a:gridCol>
                <a:gridCol w="2387560">
                  <a:extLst>
                    <a:ext uri="{9D8B030D-6E8A-4147-A177-3AD203B41FA5}">
                      <a16:colId xmlns:a16="http://schemas.microsoft.com/office/drawing/2014/main" val="3528056096"/>
                    </a:ext>
                  </a:extLst>
                </a:gridCol>
                <a:gridCol w="1592021">
                  <a:extLst>
                    <a:ext uri="{9D8B030D-6E8A-4147-A177-3AD203B41FA5}">
                      <a16:colId xmlns:a16="http://schemas.microsoft.com/office/drawing/2014/main" val="1976309357"/>
                    </a:ext>
                  </a:extLst>
                </a:gridCol>
                <a:gridCol w="5152649">
                  <a:extLst>
                    <a:ext uri="{9D8B030D-6E8A-4147-A177-3AD203B41FA5}">
                      <a16:colId xmlns:a16="http://schemas.microsoft.com/office/drawing/2014/main" val="4045783256"/>
                    </a:ext>
                  </a:extLst>
                </a:gridCol>
              </a:tblGrid>
              <a:tr h="6858000">
                <a:tc>
                  <a:txBody>
                    <a:bodyPr/>
                    <a:lstStyle/>
                    <a:p>
                      <a:pPr marL="0" marR="0" algn="ctr">
                        <a:spcBef>
                          <a:spcPts val="0"/>
                        </a:spcBef>
                        <a:spcAft>
                          <a:spcPts val="0"/>
                        </a:spcAft>
                      </a:pPr>
                      <a:r>
                        <a:rPr lang="en-US" sz="3200">
                          <a:effectLst/>
                        </a:rPr>
                        <a:t>KOREA</a:t>
                      </a:r>
                    </a:p>
                    <a:p>
                      <a:pPr marL="0" marR="0" algn="ctr">
                        <a:spcBef>
                          <a:spcPts val="0"/>
                        </a:spcBef>
                        <a:spcAft>
                          <a:spcPts val="0"/>
                        </a:spcAft>
                      </a:pPr>
                      <a:r>
                        <a:rPr lang="en-US" sz="3200">
                          <a:effectLst/>
                        </a:rPr>
                        <a:t> </a:t>
                      </a:r>
                    </a:p>
                    <a:p>
                      <a:pPr marL="0" marR="0" algn="ctr">
                        <a:spcBef>
                          <a:spcPts val="0"/>
                        </a:spcBef>
                        <a:spcAft>
                          <a:spcPts val="0"/>
                        </a:spcAft>
                      </a:pPr>
                      <a:r>
                        <a:rPr lang="en-US" sz="3200">
                          <a:effectLst/>
                        </a:rPr>
                        <a:t> </a:t>
                      </a:r>
                    </a:p>
                    <a:p>
                      <a:pPr marL="0" marR="0" algn="ctr">
                        <a:spcBef>
                          <a:spcPts val="0"/>
                        </a:spcBef>
                        <a:spcAft>
                          <a:spcPts val="0"/>
                        </a:spcAft>
                      </a:pPr>
                      <a:r>
                        <a:rPr lang="en-US" sz="3200">
                          <a:effectLst/>
                        </a:rPr>
                        <a:t>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North Korea</a:t>
                      </a:r>
                    </a:p>
                    <a:p>
                      <a:pPr marL="0" marR="0" algn="ctr">
                        <a:spcBef>
                          <a:spcPts val="0"/>
                        </a:spcBef>
                        <a:spcAft>
                          <a:spcPts val="0"/>
                        </a:spcAft>
                      </a:pPr>
                      <a:r>
                        <a:rPr lang="en-US" sz="3200" dirty="0">
                          <a:effectLst/>
                        </a:rPr>
                        <a:t>South Korea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Political and Military</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North is communist and controlled by Soviet Union</a:t>
                      </a:r>
                    </a:p>
                    <a:p>
                      <a:pPr marL="0" marR="0" algn="ctr">
                        <a:spcBef>
                          <a:spcPts val="0"/>
                        </a:spcBef>
                        <a:spcAft>
                          <a:spcPts val="0"/>
                        </a:spcAft>
                      </a:pPr>
                      <a:r>
                        <a:rPr lang="en-US" sz="3200" dirty="0">
                          <a:effectLst/>
                        </a:rPr>
                        <a:t>South is democratic and controlled by US</a:t>
                      </a:r>
                    </a:p>
                    <a:p>
                      <a:pPr marL="0" marR="0" algn="ctr">
                        <a:spcBef>
                          <a:spcPts val="0"/>
                        </a:spcBef>
                        <a:spcAft>
                          <a:spcPts val="0"/>
                        </a:spcAft>
                      </a:pPr>
                      <a:r>
                        <a:rPr lang="en-US" sz="3200" dirty="0">
                          <a:effectLst/>
                        </a:rPr>
                        <a:t>During the Post WWII era, the US and Soviet Union vied for control of regions of the world. The split gave the US and GB a presence in East Asia (near Japan and China).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4513856"/>
                  </a:ext>
                </a:extLst>
              </a:tr>
            </a:tbl>
          </a:graphicData>
        </a:graphic>
      </p:graphicFrame>
    </p:spTree>
    <p:extLst>
      <p:ext uri="{BB962C8B-B14F-4D97-AF65-F5344CB8AC3E}">
        <p14:creationId xmlns:p14="http://schemas.microsoft.com/office/powerpoint/2010/main" val="142132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34562179"/>
              </p:ext>
            </p:extLst>
          </p:nvPr>
        </p:nvGraphicFramePr>
        <p:xfrm>
          <a:off x="1" y="-1"/>
          <a:ext cx="12191999" cy="6858001"/>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1089952632"/>
                    </a:ext>
                  </a:extLst>
                </a:gridCol>
                <a:gridCol w="2387561">
                  <a:extLst>
                    <a:ext uri="{9D8B030D-6E8A-4147-A177-3AD203B41FA5}">
                      <a16:colId xmlns:a16="http://schemas.microsoft.com/office/drawing/2014/main" val="1860682591"/>
                    </a:ext>
                  </a:extLst>
                </a:gridCol>
                <a:gridCol w="1592021">
                  <a:extLst>
                    <a:ext uri="{9D8B030D-6E8A-4147-A177-3AD203B41FA5}">
                      <a16:colId xmlns:a16="http://schemas.microsoft.com/office/drawing/2014/main" val="2286088999"/>
                    </a:ext>
                  </a:extLst>
                </a:gridCol>
                <a:gridCol w="5152649">
                  <a:extLst>
                    <a:ext uri="{9D8B030D-6E8A-4147-A177-3AD203B41FA5}">
                      <a16:colId xmlns:a16="http://schemas.microsoft.com/office/drawing/2014/main" val="1991935032"/>
                    </a:ext>
                  </a:extLst>
                </a:gridCol>
              </a:tblGrid>
              <a:tr h="6858001">
                <a:tc>
                  <a:txBody>
                    <a:bodyPr/>
                    <a:lstStyle/>
                    <a:p>
                      <a:pPr marL="0" marR="0" algn="ctr">
                        <a:spcBef>
                          <a:spcPts val="0"/>
                        </a:spcBef>
                        <a:spcAft>
                          <a:spcPts val="0"/>
                        </a:spcAft>
                      </a:pPr>
                      <a:r>
                        <a:rPr lang="en-US" sz="3200" dirty="0">
                          <a:effectLst/>
                        </a:rPr>
                        <a:t>VIETNAM</a:t>
                      </a:r>
                    </a:p>
                    <a:p>
                      <a:pPr marL="0" marR="0" algn="ctr">
                        <a:spcBef>
                          <a:spcPts val="0"/>
                        </a:spcBef>
                        <a:spcAft>
                          <a:spcPts val="0"/>
                        </a:spcAft>
                      </a:pPr>
                      <a:r>
                        <a:rPr lang="en-US" sz="3200" dirty="0">
                          <a:effectLst/>
                        </a:rPr>
                        <a:t> </a:t>
                      </a:r>
                    </a:p>
                    <a:p>
                      <a:pPr marL="0" marR="0" algn="ctr">
                        <a:spcBef>
                          <a:spcPts val="0"/>
                        </a:spcBef>
                        <a:spcAft>
                          <a:spcPts val="0"/>
                        </a:spcAft>
                      </a:pPr>
                      <a:r>
                        <a:rPr lang="en-US" sz="3200" dirty="0">
                          <a:effectLst/>
                        </a:rPr>
                        <a:t> </a:t>
                      </a:r>
                    </a:p>
                    <a:p>
                      <a:pPr marL="0" marR="0" algn="ctr">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North Vietnam</a:t>
                      </a:r>
                    </a:p>
                    <a:p>
                      <a:pPr marL="0" marR="0" algn="ctr">
                        <a:spcBef>
                          <a:spcPts val="0"/>
                        </a:spcBef>
                        <a:spcAft>
                          <a:spcPts val="0"/>
                        </a:spcAft>
                      </a:pPr>
                      <a:r>
                        <a:rPr lang="en-US" sz="3200">
                          <a:effectLst/>
                        </a:rPr>
                        <a:t>South Vietnam</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Political and Military</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North is communist and controlled by Soviet Union</a:t>
                      </a:r>
                    </a:p>
                    <a:p>
                      <a:pPr marL="0" marR="0" algn="ctr">
                        <a:spcBef>
                          <a:spcPts val="0"/>
                        </a:spcBef>
                        <a:spcAft>
                          <a:spcPts val="0"/>
                        </a:spcAft>
                      </a:pPr>
                      <a:r>
                        <a:rPr lang="en-US" sz="3200" dirty="0">
                          <a:effectLst/>
                        </a:rPr>
                        <a:t>South is democratic and controlled by US</a:t>
                      </a:r>
                    </a:p>
                    <a:p>
                      <a:pPr marL="0" marR="0" algn="ctr">
                        <a:spcBef>
                          <a:spcPts val="0"/>
                        </a:spcBef>
                        <a:spcAft>
                          <a:spcPts val="0"/>
                        </a:spcAft>
                      </a:pPr>
                      <a:r>
                        <a:rPr lang="en-US" sz="3200" dirty="0">
                          <a:effectLst/>
                        </a:rPr>
                        <a:t>During the Post WWII era, the US and Soviet Union vied for control of regions of the world. The split gave the US and GB a presence in Southeast Asia (below Japan and China).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7093827"/>
                  </a:ext>
                </a:extLst>
              </a:tr>
            </a:tbl>
          </a:graphicData>
        </a:graphic>
      </p:graphicFrame>
    </p:spTree>
    <p:extLst>
      <p:ext uri="{BB962C8B-B14F-4D97-AF65-F5344CB8AC3E}">
        <p14:creationId xmlns:p14="http://schemas.microsoft.com/office/powerpoint/2010/main" val="394178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20118461"/>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2517922723"/>
                    </a:ext>
                  </a:extLst>
                </a:gridCol>
                <a:gridCol w="2387560">
                  <a:extLst>
                    <a:ext uri="{9D8B030D-6E8A-4147-A177-3AD203B41FA5}">
                      <a16:colId xmlns:a16="http://schemas.microsoft.com/office/drawing/2014/main" val="2299698876"/>
                    </a:ext>
                  </a:extLst>
                </a:gridCol>
                <a:gridCol w="1592021">
                  <a:extLst>
                    <a:ext uri="{9D8B030D-6E8A-4147-A177-3AD203B41FA5}">
                      <a16:colId xmlns:a16="http://schemas.microsoft.com/office/drawing/2014/main" val="639612168"/>
                    </a:ext>
                  </a:extLst>
                </a:gridCol>
                <a:gridCol w="5152649">
                  <a:extLst>
                    <a:ext uri="{9D8B030D-6E8A-4147-A177-3AD203B41FA5}">
                      <a16:colId xmlns:a16="http://schemas.microsoft.com/office/drawing/2014/main" val="1929903080"/>
                    </a:ext>
                  </a:extLst>
                </a:gridCol>
              </a:tblGrid>
              <a:tr h="6858000">
                <a:tc>
                  <a:txBody>
                    <a:bodyPr/>
                    <a:lstStyle/>
                    <a:p>
                      <a:pPr marL="0" marR="0" algn="ctr">
                        <a:spcBef>
                          <a:spcPts val="0"/>
                        </a:spcBef>
                        <a:spcAft>
                          <a:spcPts val="0"/>
                        </a:spcAft>
                      </a:pPr>
                      <a:r>
                        <a:rPr lang="en-US" sz="2400" dirty="0">
                          <a:effectLst/>
                        </a:rPr>
                        <a:t>**BREXIT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a:effectLst/>
                        </a:rPr>
                        <a:t>Political and Economic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dirty="0">
                          <a:effectLst/>
                        </a:rPr>
                        <a:t>**Not a true example of Devolution. However, the UK elected to leave the EU (becomes official in 2019)</a:t>
                      </a:r>
                    </a:p>
                    <a:p>
                      <a:pPr marL="0" marR="0" algn="ctr">
                        <a:spcBef>
                          <a:spcPts val="0"/>
                        </a:spcBef>
                        <a:spcAft>
                          <a:spcPts val="0"/>
                        </a:spcAft>
                      </a:pPr>
                      <a:r>
                        <a:rPr lang="en-US" sz="2400" dirty="0">
                          <a:effectLst/>
                        </a:rPr>
                        <a:t>The UK already did not allow the free flow of people under the EU conditions (unlike other participants). The UK already kept their form of currency, the British Pound (unlike other participants).</a:t>
                      </a:r>
                    </a:p>
                    <a:p>
                      <a:pPr marL="0" marR="0" algn="ctr">
                        <a:spcBef>
                          <a:spcPts val="0"/>
                        </a:spcBef>
                        <a:spcAft>
                          <a:spcPts val="0"/>
                        </a:spcAft>
                      </a:pPr>
                      <a:r>
                        <a:rPr lang="en-US" sz="2400" dirty="0">
                          <a:effectLst/>
                        </a:rPr>
                        <a:t>The UK confirmed leaving the EU and stated the economic sharing was too expensive (UK wealthy country supporting the less wealthy) and that immigration needed more control (UK really didn’t deal with this as much as others b/c they’re an island and separate anyway. But, this was used as another justification to leave).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6366532"/>
                  </a:ext>
                </a:extLst>
              </a:tr>
            </a:tbl>
          </a:graphicData>
        </a:graphic>
      </p:graphicFrame>
    </p:spTree>
    <p:extLst>
      <p:ext uri="{BB962C8B-B14F-4D97-AF65-F5344CB8AC3E}">
        <p14:creationId xmlns:p14="http://schemas.microsoft.com/office/powerpoint/2010/main" val="2550820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27699102"/>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1449326688"/>
                    </a:ext>
                  </a:extLst>
                </a:gridCol>
                <a:gridCol w="2387560">
                  <a:extLst>
                    <a:ext uri="{9D8B030D-6E8A-4147-A177-3AD203B41FA5}">
                      <a16:colId xmlns:a16="http://schemas.microsoft.com/office/drawing/2014/main" val="411623530"/>
                    </a:ext>
                  </a:extLst>
                </a:gridCol>
                <a:gridCol w="1592021">
                  <a:extLst>
                    <a:ext uri="{9D8B030D-6E8A-4147-A177-3AD203B41FA5}">
                      <a16:colId xmlns:a16="http://schemas.microsoft.com/office/drawing/2014/main" val="2621785225"/>
                    </a:ext>
                  </a:extLst>
                </a:gridCol>
                <a:gridCol w="5152649">
                  <a:extLst>
                    <a:ext uri="{9D8B030D-6E8A-4147-A177-3AD203B41FA5}">
                      <a16:colId xmlns:a16="http://schemas.microsoft.com/office/drawing/2014/main" val="3637195455"/>
                    </a:ext>
                  </a:extLst>
                </a:gridCol>
              </a:tblGrid>
              <a:tr h="6858000">
                <a:tc>
                  <a:txBody>
                    <a:bodyPr/>
                    <a:lstStyle/>
                    <a:p>
                      <a:pPr marL="0" marR="0" algn="ctr">
                        <a:spcBef>
                          <a:spcPts val="0"/>
                        </a:spcBef>
                        <a:spcAft>
                          <a:spcPts val="0"/>
                        </a:spcAft>
                      </a:pPr>
                      <a:r>
                        <a:rPr lang="en-US" sz="2800">
                          <a:effectLst/>
                        </a:rPr>
                        <a:t>**BERLIN CONFERENCE</a:t>
                      </a:r>
                    </a:p>
                    <a:p>
                      <a:pPr marL="0" marR="0" algn="ctr">
                        <a:spcBef>
                          <a:spcPts val="0"/>
                        </a:spcBef>
                        <a:spcAft>
                          <a:spcPts val="0"/>
                        </a:spcAft>
                      </a:pPr>
                      <a:r>
                        <a:rPr lang="en-US" sz="2800">
                          <a:effectLst/>
                        </a:rPr>
                        <a:t> </a:t>
                      </a:r>
                    </a:p>
                    <a:p>
                      <a:pPr marL="0" marR="0" algn="ctr">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a:effectLst/>
                        </a:rPr>
                        <a:t>African Continent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a:effectLst/>
                        </a:rPr>
                        <a:t>Political and Economic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**Not a true example of Devolution. However, the European countries divided the African continent in an effort to colonize the remaining land area available in the world. The goals were to obtain resources (Ind. Rev.) and as much land as possible to ensure their power rank in the world.</a:t>
                      </a:r>
                    </a:p>
                    <a:p>
                      <a:pPr marL="0" marR="0" algn="ctr">
                        <a:spcBef>
                          <a:spcPts val="0"/>
                        </a:spcBef>
                        <a:spcAft>
                          <a:spcPts val="0"/>
                        </a:spcAft>
                      </a:pPr>
                      <a:r>
                        <a:rPr lang="en-US" sz="2800" dirty="0">
                          <a:effectLst/>
                        </a:rPr>
                        <a:t>Boundaries were drawn with no regard to splitting ethnic groups and no regard to combining ethnic rivals.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63031771"/>
                  </a:ext>
                </a:extLst>
              </a:tr>
            </a:tbl>
          </a:graphicData>
        </a:graphic>
      </p:graphicFrame>
    </p:spTree>
    <p:extLst>
      <p:ext uri="{BB962C8B-B14F-4D97-AF65-F5344CB8AC3E}">
        <p14:creationId xmlns:p14="http://schemas.microsoft.com/office/powerpoint/2010/main" val="12833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07811549"/>
              </p:ext>
            </p:extLst>
          </p:nvPr>
        </p:nvGraphicFramePr>
        <p:xfrm>
          <a:off x="1371859" y="1123527"/>
          <a:ext cx="9448280" cy="4604800"/>
        </p:xfrm>
        <a:graphic>
          <a:graphicData uri="http://schemas.openxmlformats.org/drawingml/2006/table">
            <a:tbl>
              <a:tblPr firstRow="1" firstCol="1" bandRow="1">
                <a:tableStyleId>{5C22544A-7EE6-4342-B048-85BDC9FD1C3A}</a:tableStyleId>
              </a:tblPr>
              <a:tblGrid>
                <a:gridCol w="2268566">
                  <a:extLst>
                    <a:ext uri="{9D8B030D-6E8A-4147-A177-3AD203B41FA5}">
                      <a16:colId xmlns:a16="http://schemas.microsoft.com/office/drawing/2014/main" val="3893372247"/>
                    </a:ext>
                  </a:extLst>
                </a:gridCol>
                <a:gridCol w="835001">
                  <a:extLst>
                    <a:ext uri="{9D8B030D-6E8A-4147-A177-3AD203B41FA5}">
                      <a16:colId xmlns:a16="http://schemas.microsoft.com/office/drawing/2014/main" val="1734211719"/>
                    </a:ext>
                  </a:extLst>
                </a:gridCol>
                <a:gridCol w="1818793">
                  <a:extLst>
                    <a:ext uri="{9D8B030D-6E8A-4147-A177-3AD203B41FA5}">
                      <a16:colId xmlns:a16="http://schemas.microsoft.com/office/drawing/2014/main" val="3965072609"/>
                    </a:ext>
                  </a:extLst>
                </a:gridCol>
                <a:gridCol w="4525920">
                  <a:extLst>
                    <a:ext uri="{9D8B030D-6E8A-4147-A177-3AD203B41FA5}">
                      <a16:colId xmlns:a16="http://schemas.microsoft.com/office/drawing/2014/main" val="1028520252"/>
                    </a:ext>
                  </a:extLst>
                </a:gridCol>
              </a:tblGrid>
              <a:tr h="4604800">
                <a:tc>
                  <a:txBody>
                    <a:bodyPr/>
                    <a:lstStyle/>
                    <a:p>
                      <a:pPr marL="0" marR="0" algn="ctr">
                        <a:spcBef>
                          <a:spcPts val="0"/>
                        </a:spcBef>
                        <a:spcAft>
                          <a:spcPts val="0"/>
                        </a:spcAft>
                      </a:pPr>
                      <a:r>
                        <a:rPr lang="en-US" sz="3000">
                          <a:effectLst/>
                        </a:rPr>
                        <a:t>US/GREAT BRITAIN</a:t>
                      </a:r>
                    </a:p>
                    <a:p>
                      <a:pPr marL="0" marR="0" algn="ctr">
                        <a:spcBef>
                          <a:spcPts val="0"/>
                        </a:spcBef>
                        <a:spcAft>
                          <a:spcPts val="0"/>
                        </a:spcAft>
                      </a:pPr>
                      <a:r>
                        <a:rPr lang="en-US" sz="3000">
                          <a:effectLst/>
                        </a:rPr>
                        <a:t> </a:t>
                      </a:r>
                    </a:p>
                    <a:p>
                      <a:pPr marL="0" marR="0" algn="ctr">
                        <a:spcBef>
                          <a:spcPts val="0"/>
                        </a:spcBef>
                        <a:spcAft>
                          <a:spcPts val="0"/>
                        </a:spcAft>
                      </a:pPr>
                      <a:r>
                        <a:rPr lang="en-US" sz="3000">
                          <a:effectLst/>
                        </a:rPr>
                        <a:t> </a:t>
                      </a:r>
                    </a:p>
                    <a:p>
                      <a:pPr marL="0" marR="0" algn="ctr">
                        <a:spcBef>
                          <a:spcPts val="0"/>
                        </a:spcBef>
                        <a:spcAft>
                          <a:spcPts val="0"/>
                        </a:spcAft>
                      </a:pPr>
                      <a:r>
                        <a:rPr lang="en-US" sz="3000">
                          <a:effectLst/>
                        </a:rPr>
                        <a:t> </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73377" marR="73377" marT="0" marB="0" anchor="ctr"/>
                </a:tc>
                <a:tc>
                  <a:txBody>
                    <a:bodyPr/>
                    <a:lstStyle/>
                    <a:p>
                      <a:pPr marL="0" marR="0" algn="ctr">
                        <a:spcBef>
                          <a:spcPts val="0"/>
                        </a:spcBef>
                        <a:spcAft>
                          <a:spcPts val="0"/>
                        </a:spcAft>
                      </a:pPr>
                      <a:r>
                        <a:rPr lang="en-US" sz="3000">
                          <a:effectLst/>
                        </a:rPr>
                        <a:t>US</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73377" marR="73377" marT="0" marB="0" anchor="ctr"/>
                </a:tc>
                <a:tc>
                  <a:txBody>
                    <a:bodyPr/>
                    <a:lstStyle/>
                    <a:p>
                      <a:pPr marL="0" marR="0" algn="ctr">
                        <a:spcBef>
                          <a:spcPts val="0"/>
                        </a:spcBef>
                        <a:spcAft>
                          <a:spcPts val="0"/>
                        </a:spcAft>
                      </a:pPr>
                      <a:r>
                        <a:rPr lang="en-US" sz="3000">
                          <a:effectLst/>
                        </a:rPr>
                        <a:t>Economic</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73377" marR="73377" marT="0" marB="0" anchor="ctr"/>
                </a:tc>
                <a:tc>
                  <a:txBody>
                    <a:bodyPr/>
                    <a:lstStyle/>
                    <a:p>
                      <a:pPr marL="0" marR="0" algn="ctr">
                        <a:spcBef>
                          <a:spcPts val="0"/>
                        </a:spcBef>
                        <a:spcAft>
                          <a:spcPts val="0"/>
                        </a:spcAft>
                      </a:pPr>
                      <a:r>
                        <a:rPr lang="en-US" sz="3000">
                          <a:effectLst/>
                        </a:rPr>
                        <a:t>Great Britain was imposing high taxes on the colonies. As the colonies pushed for independence, GB realized it was in their best interest to allow the US to split. In return, GB gains a military ally and economic trading partner</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73377" marR="73377" marT="0" marB="0" anchor="ctr"/>
                </a:tc>
                <a:extLst>
                  <a:ext uri="{0D108BD9-81ED-4DB2-BD59-A6C34878D82A}">
                    <a16:rowId xmlns:a16="http://schemas.microsoft.com/office/drawing/2014/main" val="3931972040"/>
                  </a:ext>
                </a:extLst>
              </a:tr>
            </a:tbl>
          </a:graphicData>
        </a:graphic>
      </p:graphicFrame>
    </p:spTree>
    <p:extLst>
      <p:ext uri="{BB962C8B-B14F-4D97-AF65-F5344CB8AC3E}">
        <p14:creationId xmlns:p14="http://schemas.microsoft.com/office/powerpoint/2010/main" val="572689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0477686"/>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4184135076"/>
                    </a:ext>
                  </a:extLst>
                </a:gridCol>
                <a:gridCol w="2387560">
                  <a:extLst>
                    <a:ext uri="{9D8B030D-6E8A-4147-A177-3AD203B41FA5}">
                      <a16:colId xmlns:a16="http://schemas.microsoft.com/office/drawing/2014/main" val="229128749"/>
                    </a:ext>
                  </a:extLst>
                </a:gridCol>
                <a:gridCol w="1592021">
                  <a:extLst>
                    <a:ext uri="{9D8B030D-6E8A-4147-A177-3AD203B41FA5}">
                      <a16:colId xmlns:a16="http://schemas.microsoft.com/office/drawing/2014/main" val="2642324554"/>
                    </a:ext>
                  </a:extLst>
                </a:gridCol>
                <a:gridCol w="5152649">
                  <a:extLst>
                    <a:ext uri="{9D8B030D-6E8A-4147-A177-3AD203B41FA5}">
                      <a16:colId xmlns:a16="http://schemas.microsoft.com/office/drawing/2014/main" val="544918835"/>
                    </a:ext>
                  </a:extLst>
                </a:gridCol>
              </a:tblGrid>
              <a:tr h="6858000">
                <a:tc>
                  <a:txBody>
                    <a:bodyPr/>
                    <a:lstStyle/>
                    <a:p>
                      <a:pPr marL="0" marR="0" algn="ctr">
                        <a:spcBef>
                          <a:spcPts val="0"/>
                        </a:spcBef>
                        <a:spcAft>
                          <a:spcPts val="0"/>
                        </a:spcAft>
                      </a:pPr>
                      <a:r>
                        <a:rPr lang="en-US" sz="3200">
                          <a:effectLst/>
                        </a:rPr>
                        <a:t>IRELAND/GREAT BRITAIN</a:t>
                      </a:r>
                    </a:p>
                    <a:p>
                      <a:pPr marL="0" marR="0" algn="ctr">
                        <a:spcBef>
                          <a:spcPts val="0"/>
                        </a:spcBef>
                        <a:spcAft>
                          <a:spcPts val="0"/>
                        </a:spcAft>
                      </a:pPr>
                      <a:r>
                        <a:rPr lang="en-US" sz="3200">
                          <a:effectLst/>
                        </a:rPr>
                        <a:t> </a:t>
                      </a:r>
                    </a:p>
                    <a:p>
                      <a:pPr marL="0" marR="0" algn="ctr">
                        <a:spcBef>
                          <a:spcPts val="0"/>
                        </a:spcBef>
                        <a:spcAft>
                          <a:spcPts val="0"/>
                        </a:spcAft>
                      </a:pPr>
                      <a:r>
                        <a:rPr lang="en-US" sz="3200">
                          <a:effectLst/>
                        </a:rPr>
                        <a:t> </a:t>
                      </a:r>
                    </a:p>
                    <a:p>
                      <a:pPr marL="0" marR="0" algn="ctr">
                        <a:spcBef>
                          <a:spcPts val="0"/>
                        </a:spcBef>
                        <a:spcAft>
                          <a:spcPts val="0"/>
                        </a:spcAft>
                      </a:pPr>
                      <a:r>
                        <a:rPr lang="en-US" sz="3200">
                          <a:effectLst/>
                        </a:rPr>
                        <a:t>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Ireland</a:t>
                      </a:r>
                    </a:p>
                    <a:p>
                      <a:pPr marL="0" marR="0" algn="ctr">
                        <a:spcBef>
                          <a:spcPts val="0"/>
                        </a:spcBef>
                        <a:spcAft>
                          <a:spcPts val="0"/>
                        </a:spcAft>
                      </a:pPr>
                      <a:r>
                        <a:rPr lang="en-US" sz="3200">
                          <a:effectLst/>
                        </a:rPr>
                        <a:t> </a:t>
                      </a:r>
                    </a:p>
                    <a:p>
                      <a:pPr marL="0" marR="0" algn="ctr">
                        <a:spcBef>
                          <a:spcPts val="0"/>
                        </a:spcBef>
                        <a:spcAft>
                          <a:spcPts val="0"/>
                        </a:spcAft>
                      </a:pPr>
                      <a:r>
                        <a:rPr lang="en-US" sz="3200">
                          <a:effectLst/>
                        </a:rPr>
                        <a:t>Northern Ireland stays with GB and region is named UK</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Cultural</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Irish Catholics did not want to be under Protestant rule. The Irish Catholics will push for independence and gain their own country. The region of majority Catholics is named Ireland while the region of majority Protestants is Northern Ireland. Northern Ireland stays with GB and region becomes known as UK</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0785196"/>
                  </a:ext>
                </a:extLst>
              </a:tr>
            </a:tbl>
          </a:graphicData>
        </a:graphic>
      </p:graphicFrame>
    </p:spTree>
    <p:extLst>
      <p:ext uri="{BB962C8B-B14F-4D97-AF65-F5344CB8AC3E}">
        <p14:creationId xmlns:p14="http://schemas.microsoft.com/office/powerpoint/2010/main" val="305121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54463333"/>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854368228"/>
                    </a:ext>
                  </a:extLst>
                </a:gridCol>
                <a:gridCol w="2387560">
                  <a:extLst>
                    <a:ext uri="{9D8B030D-6E8A-4147-A177-3AD203B41FA5}">
                      <a16:colId xmlns:a16="http://schemas.microsoft.com/office/drawing/2014/main" val="1061012089"/>
                    </a:ext>
                  </a:extLst>
                </a:gridCol>
                <a:gridCol w="1592021">
                  <a:extLst>
                    <a:ext uri="{9D8B030D-6E8A-4147-A177-3AD203B41FA5}">
                      <a16:colId xmlns:a16="http://schemas.microsoft.com/office/drawing/2014/main" val="3437034499"/>
                    </a:ext>
                  </a:extLst>
                </a:gridCol>
                <a:gridCol w="5152649">
                  <a:extLst>
                    <a:ext uri="{9D8B030D-6E8A-4147-A177-3AD203B41FA5}">
                      <a16:colId xmlns:a16="http://schemas.microsoft.com/office/drawing/2014/main" val="3807683405"/>
                    </a:ext>
                  </a:extLst>
                </a:gridCol>
              </a:tblGrid>
              <a:tr h="6858000">
                <a:tc>
                  <a:txBody>
                    <a:bodyPr/>
                    <a:lstStyle/>
                    <a:p>
                      <a:pPr marL="0" marR="0" algn="ctr">
                        <a:spcBef>
                          <a:spcPts val="0"/>
                        </a:spcBef>
                        <a:spcAft>
                          <a:spcPts val="0"/>
                        </a:spcAft>
                      </a:pPr>
                      <a:r>
                        <a:rPr lang="en-US" sz="2800">
                          <a:effectLst/>
                        </a:rPr>
                        <a:t>SCOTLAND/UK</a:t>
                      </a:r>
                    </a:p>
                    <a:p>
                      <a:pPr marL="0" marR="0" algn="ctr">
                        <a:spcBef>
                          <a:spcPts val="0"/>
                        </a:spcBef>
                        <a:spcAft>
                          <a:spcPts val="0"/>
                        </a:spcAft>
                      </a:pPr>
                      <a:r>
                        <a:rPr lang="en-US" sz="2800">
                          <a:effectLst/>
                        </a:rPr>
                        <a:t> </a:t>
                      </a:r>
                    </a:p>
                    <a:p>
                      <a:pPr marL="0" marR="0" algn="ctr">
                        <a:spcBef>
                          <a:spcPts val="0"/>
                        </a:spcBef>
                        <a:spcAft>
                          <a:spcPts val="0"/>
                        </a:spcAft>
                      </a:pPr>
                      <a:r>
                        <a:rPr lang="en-US" sz="2800">
                          <a:effectLst/>
                        </a:rPr>
                        <a:t> </a:t>
                      </a:r>
                    </a:p>
                    <a:p>
                      <a:pPr marL="0" marR="0" algn="ctr">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Scotland gains autonomy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a:effectLst/>
                        </a:rPr>
                        <a:t>Economic and Cultural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Scotland wants to break away from UK b/c they feel they are ethnically different from England. They also want to break away from UK so they gain a greater share of the EU distribution of funds/resources.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16708456"/>
                  </a:ext>
                </a:extLst>
              </a:tr>
            </a:tbl>
          </a:graphicData>
        </a:graphic>
      </p:graphicFrame>
    </p:spTree>
    <p:extLst>
      <p:ext uri="{BB962C8B-B14F-4D97-AF65-F5344CB8AC3E}">
        <p14:creationId xmlns:p14="http://schemas.microsoft.com/office/powerpoint/2010/main" val="2203211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20706533"/>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3495434323"/>
                    </a:ext>
                  </a:extLst>
                </a:gridCol>
                <a:gridCol w="2387560">
                  <a:extLst>
                    <a:ext uri="{9D8B030D-6E8A-4147-A177-3AD203B41FA5}">
                      <a16:colId xmlns:a16="http://schemas.microsoft.com/office/drawing/2014/main" val="1910799656"/>
                    </a:ext>
                  </a:extLst>
                </a:gridCol>
                <a:gridCol w="1592021">
                  <a:extLst>
                    <a:ext uri="{9D8B030D-6E8A-4147-A177-3AD203B41FA5}">
                      <a16:colId xmlns:a16="http://schemas.microsoft.com/office/drawing/2014/main" val="3779896783"/>
                    </a:ext>
                  </a:extLst>
                </a:gridCol>
                <a:gridCol w="5152649">
                  <a:extLst>
                    <a:ext uri="{9D8B030D-6E8A-4147-A177-3AD203B41FA5}">
                      <a16:colId xmlns:a16="http://schemas.microsoft.com/office/drawing/2014/main" val="704302594"/>
                    </a:ext>
                  </a:extLst>
                </a:gridCol>
              </a:tblGrid>
              <a:tr h="6858000">
                <a:tc>
                  <a:txBody>
                    <a:bodyPr/>
                    <a:lstStyle/>
                    <a:p>
                      <a:pPr marL="0" marR="0" algn="ctr">
                        <a:spcBef>
                          <a:spcPts val="0"/>
                        </a:spcBef>
                        <a:spcAft>
                          <a:spcPts val="0"/>
                        </a:spcAft>
                      </a:pPr>
                      <a:r>
                        <a:rPr lang="en-US" sz="2800">
                          <a:effectLst/>
                        </a:rPr>
                        <a:t>QUEBEC/CANADA</a:t>
                      </a:r>
                    </a:p>
                    <a:p>
                      <a:pPr marL="0" marR="0" algn="ctr">
                        <a:spcBef>
                          <a:spcPts val="0"/>
                        </a:spcBef>
                        <a:spcAft>
                          <a:spcPts val="0"/>
                        </a:spcAft>
                      </a:pPr>
                      <a:r>
                        <a:rPr lang="en-US" sz="2800">
                          <a:effectLst/>
                        </a:rPr>
                        <a:t> </a:t>
                      </a:r>
                    </a:p>
                    <a:p>
                      <a:pPr marL="0" marR="0" algn="ctr">
                        <a:spcBef>
                          <a:spcPts val="0"/>
                        </a:spcBef>
                        <a:spcAft>
                          <a:spcPts val="0"/>
                        </a:spcAft>
                      </a:pPr>
                      <a:r>
                        <a:rPr lang="en-US" sz="2800">
                          <a:effectLst/>
                        </a:rPr>
                        <a:t> </a:t>
                      </a:r>
                    </a:p>
                    <a:p>
                      <a:pPr marL="0" marR="0" algn="ctr">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Quebec denied autonomy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a:effectLst/>
                        </a:rPr>
                        <a:t>Cultural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Quebec is Catholic and French speaking.</a:t>
                      </a:r>
                    </a:p>
                    <a:p>
                      <a:pPr marL="0" marR="0" algn="ctr">
                        <a:spcBef>
                          <a:spcPts val="0"/>
                        </a:spcBef>
                        <a:spcAft>
                          <a:spcPts val="0"/>
                        </a:spcAft>
                      </a:pPr>
                      <a:r>
                        <a:rPr lang="en-US" sz="2800" dirty="0">
                          <a:effectLst/>
                        </a:rPr>
                        <a:t>The rest of Canada is Protestant and English speaking.</a:t>
                      </a:r>
                    </a:p>
                    <a:p>
                      <a:pPr marL="0" marR="0" algn="ctr">
                        <a:spcBef>
                          <a:spcPts val="0"/>
                        </a:spcBef>
                        <a:spcAft>
                          <a:spcPts val="0"/>
                        </a:spcAft>
                      </a:pPr>
                      <a:r>
                        <a:rPr lang="en-US" sz="2800" dirty="0">
                          <a:effectLst/>
                        </a:rPr>
                        <a:t>Quebec is NOT granted independence due to resources and a large chunk of population and Quebec is located in the middle of Canada.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7034034"/>
                  </a:ext>
                </a:extLst>
              </a:tr>
            </a:tbl>
          </a:graphicData>
        </a:graphic>
      </p:graphicFrame>
    </p:spTree>
    <p:extLst>
      <p:ext uri="{BB962C8B-B14F-4D97-AF65-F5344CB8AC3E}">
        <p14:creationId xmlns:p14="http://schemas.microsoft.com/office/powerpoint/2010/main" val="187298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85406949"/>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2473334088"/>
                    </a:ext>
                  </a:extLst>
                </a:gridCol>
                <a:gridCol w="2387560">
                  <a:extLst>
                    <a:ext uri="{9D8B030D-6E8A-4147-A177-3AD203B41FA5}">
                      <a16:colId xmlns:a16="http://schemas.microsoft.com/office/drawing/2014/main" val="2723058967"/>
                    </a:ext>
                  </a:extLst>
                </a:gridCol>
                <a:gridCol w="1592021">
                  <a:extLst>
                    <a:ext uri="{9D8B030D-6E8A-4147-A177-3AD203B41FA5}">
                      <a16:colId xmlns:a16="http://schemas.microsoft.com/office/drawing/2014/main" val="324069010"/>
                    </a:ext>
                  </a:extLst>
                </a:gridCol>
                <a:gridCol w="5152649">
                  <a:extLst>
                    <a:ext uri="{9D8B030D-6E8A-4147-A177-3AD203B41FA5}">
                      <a16:colId xmlns:a16="http://schemas.microsoft.com/office/drawing/2014/main" val="3802916884"/>
                    </a:ext>
                  </a:extLst>
                </a:gridCol>
              </a:tblGrid>
              <a:tr h="6858000">
                <a:tc>
                  <a:txBody>
                    <a:bodyPr/>
                    <a:lstStyle/>
                    <a:p>
                      <a:pPr marL="0" marR="0" algn="ctr">
                        <a:spcBef>
                          <a:spcPts val="0"/>
                        </a:spcBef>
                        <a:spcAft>
                          <a:spcPts val="0"/>
                        </a:spcAft>
                      </a:pPr>
                      <a:r>
                        <a:rPr lang="en-US" sz="3200">
                          <a:effectLst/>
                        </a:rPr>
                        <a:t>KOSOVO/SERBIA</a:t>
                      </a:r>
                    </a:p>
                    <a:p>
                      <a:pPr marL="0" marR="0" algn="ctr">
                        <a:spcBef>
                          <a:spcPts val="0"/>
                        </a:spcBef>
                        <a:spcAft>
                          <a:spcPts val="0"/>
                        </a:spcAft>
                      </a:pPr>
                      <a:r>
                        <a:rPr lang="en-US" sz="3200">
                          <a:effectLst/>
                        </a:rPr>
                        <a:t> </a:t>
                      </a:r>
                    </a:p>
                    <a:p>
                      <a:pPr marL="0" marR="0" algn="ctr">
                        <a:spcBef>
                          <a:spcPts val="0"/>
                        </a:spcBef>
                        <a:spcAft>
                          <a:spcPts val="0"/>
                        </a:spcAft>
                      </a:pPr>
                      <a:r>
                        <a:rPr lang="en-US" sz="3200">
                          <a:effectLst/>
                        </a:rPr>
                        <a:t> </a:t>
                      </a:r>
                    </a:p>
                    <a:p>
                      <a:pPr marL="0" marR="0" algn="ctr">
                        <a:spcBef>
                          <a:spcPts val="0"/>
                        </a:spcBef>
                        <a:spcAft>
                          <a:spcPts val="0"/>
                        </a:spcAft>
                      </a:pPr>
                      <a:r>
                        <a:rPr lang="en-US" sz="3200">
                          <a:effectLst/>
                        </a:rPr>
                        <a:t>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Serbia</a:t>
                      </a:r>
                    </a:p>
                    <a:p>
                      <a:pPr marL="0" marR="0" algn="ctr">
                        <a:spcBef>
                          <a:spcPts val="0"/>
                        </a:spcBef>
                        <a:spcAft>
                          <a:spcPts val="0"/>
                        </a:spcAft>
                      </a:pPr>
                      <a:r>
                        <a:rPr lang="en-US" sz="3200" dirty="0">
                          <a:effectLst/>
                        </a:rPr>
                        <a:t>Kosovo</a:t>
                      </a:r>
                    </a:p>
                    <a:p>
                      <a:pPr marL="0" marR="0" algn="ctr">
                        <a:spcBef>
                          <a:spcPts val="0"/>
                        </a:spcBef>
                        <a:spcAft>
                          <a:spcPts val="0"/>
                        </a:spcAft>
                      </a:pPr>
                      <a:r>
                        <a:rPr lang="en-US" sz="3200" dirty="0">
                          <a:effectLst/>
                        </a:rPr>
                        <a:t>Albania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Cultural and Political</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Kosovo is one of the world’s newest countries. They separated from Serbia in 2008 and is made up of mostly ethnic Albanians. However, Kosovo speaks a different dialect than Albania.</a:t>
                      </a:r>
                    </a:p>
                    <a:p>
                      <a:pPr marL="0" marR="0" algn="ctr">
                        <a:spcBef>
                          <a:spcPts val="0"/>
                        </a:spcBef>
                        <a:spcAft>
                          <a:spcPts val="0"/>
                        </a:spcAft>
                      </a:pPr>
                      <a:r>
                        <a:rPr lang="en-US" sz="3200" dirty="0">
                          <a:effectLst/>
                        </a:rPr>
                        <a:t>Serbia still doesn’t recognize Kosovo as independent.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4169328"/>
                  </a:ext>
                </a:extLst>
              </a:tr>
            </a:tbl>
          </a:graphicData>
        </a:graphic>
      </p:graphicFrame>
    </p:spTree>
    <p:extLst>
      <p:ext uri="{BB962C8B-B14F-4D97-AF65-F5344CB8AC3E}">
        <p14:creationId xmlns:p14="http://schemas.microsoft.com/office/powerpoint/2010/main" val="3515721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69981768"/>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886705375"/>
                    </a:ext>
                  </a:extLst>
                </a:gridCol>
                <a:gridCol w="2387560">
                  <a:extLst>
                    <a:ext uri="{9D8B030D-6E8A-4147-A177-3AD203B41FA5}">
                      <a16:colId xmlns:a16="http://schemas.microsoft.com/office/drawing/2014/main" val="2821963145"/>
                    </a:ext>
                  </a:extLst>
                </a:gridCol>
                <a:gridCol w="1592021">
                  <a:extLst>
                    <a:ext uri="{9D8B030D-6E8A-4147-A177-3AD203B41FA5}">
                      <a16:colId xmlns:a16="http://schemas.microsoft.com/office/drawing/2014/main" val="868186620"/>
                    </a:ext>
                  </a:extLst>
                </a:gridCol>
                <a:gridCol w="5152649">
                  <a:extLst>
                    <a:ext uri="{9D8B030D-6E8A-4147-A177-3AD203B41FA5}">
                      <a16:colId xmlns:a16="http://schemas.microsoft.com/office/drawing/2014/main" val="2237690989"/>
                    </a:ext>
                  </a:extLst>
                </a:gridCol>
              </a:tblGrid>
              <a:tr h="6858000">
                <a:tc>
                  <a:txBody>
                    <a:bodyPr/>
                    <a:lstStyle/>
                    <a:p>
                      <a:pPr marL="0" marR="0" algn="ctr">
                        <a:spcBef>
                          <a:spcPts val="0"/>
                        </a:spcBef>
                        <a:spcAft>
                          <a:spcPts val="0"/>
                        </a:spcAft>
                      </a:pPr>
                      <a:r>
                        <a:rPr lang="en-US" sz="3200">
                          <a:effectLst/>
                        </a:rPr>
                        <a:t>COLONY OF INDIA</a:t>
                      </a:r>
                    </a:p>
                    <a:p>
                      <a:pPr marL="0" marR="0" algn="ctr">
                        <a:spcBef>
                          <a:spcPts val="0"/>
                        </a:spcBef>
                        <a:spcAft>
                          <a:spcPts val="0"/>
                        </a:spcAft>
                      </a:pPr>
                      <a:r>
                        <a:rPr lang="en-US" sz="3200">
                          <a:effectLst/>
                        </a:rPr>
                        <a:t> </a:t>
                      </a:r>
                    </a:p>
                    <a:p>
                      <a:pPr marL="0" marR="0" algn="ctr">
                        <a:spcBef>
                          <a:spcPts val="0"/>
                        </a:spcBef>
                        <a:spcAft>
                          <a:spcPts val="0"/>
                        </a:spcAft>
                      </a:pPr>
                      <a:r>
                        <a:rPr lang="en-US" sz="3200">
                          <a:effectLst/>
                        </a:rPr>
                        <a:t>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East and West Pakistan</a:t>
                      </a:r>
                    </a:p>
                    <a:p>
                      <a:pPr marL="0" marR="0" algn="ctr">
                        <a:spcBef>
                          <a:spcPts val="0"/>
                        </a:spcBef>
                        <a:spcAft>
                          <a:spcPts val="0"/>
                        </a:spcAft>
                      </a:pPr>
                      <a:r>
                        <a:rPr lang="en-US" sz="3200" dirty="0">
                          <a:effectLst/>
                        </a:rPr>
                        <a:t>India</a:t>
                      </a:r>
                    </a:p>
                    <a:p>
                      <a:pPr marL="0" marR="0" algn="ctr">
                        <a:spcBef>
                          <a:spcPts val="0"/>
                        </a:spcBef>
                        <a:spcAft>
                          <a:spcPts val="0"/>
                        </a:spcAft>
                      </a:pPr>
                      <a:r>
                        <a:rPr lang="en-US" sz="3200" dirty="0">
                          <a:effectLst/>
                        </a:rPr>
                        <a:t> </a:t>
                      </a:r>
                    </a:p>
                    <a:p>
                      <a:pPr marL="0" marR="0" algn="ctr">
                        <a:spcBef>
                          <a:spcPts val="0"/>
                        </a:spcBef>
                        <a:spcAft>
                          <a:spcPts val="0"/>
                        </a:spcAft>
                      </a:pPr>
                      <a:r>
                        <a:rPr lang="en-US" sz="3200" dirty="0">
                          <a:effectLst/>
                        </a:rPr>
                        <a:t>Sikhs gain autonomy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Cultural</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Majority region of Muslims became East and West Pakistan (later split into Bangladesh and Pakistan)</a:t>
                      </a:r>
                    </a:p>
                    <a:p>
                      <a:pPr marL="0" marR="0" algn="ctr">
                        <a:spcBef>
                          <a:spcPts val="0"/>
                        </a:spcBef>
                        <a:spcAft>
                          <a:spcPts val="0"/>
                        </a:spcAft>
                      </a:pPr>
                      <a:r>
                        <a:rPr lang="en-US" sz="3200" dirty="0">
                          <a:effectLst/>
                        </a:rPr>
                        <a:t>Majority region of Hindu became India</a:t>
                      </a:r>
                    </a:p>
                    <a:p>
                      <a:pPr marL="0" marR="0" algn="ctr">
                        <a:spcBef>
                          <a:spcPts val="0"/>
                        </a:spcBef>
                        <a:spcAft>
                          <a:spcPts val="0"/>
                        </a:spcAft>
                      </a:pPr>
                      <a:r>
                        <a:rPr lang="en-US" sz="3200" dirty="0">
                          <a:effectLst/>
                        </a:rPr>
                        <a:t>Sikhs still occupy region in India and pushed for their own country b/c the Muslims and Hindus gained their own countries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1692664"/>
                  </a:ext>
                </a:extLst>
              </a:tr>
            </a:tbl>
          </a:graphicData>
        </a:graphic>
      </p:graphicFrame>
    </p:spTree>
    <p:extLst>
      <p:ext uri="{BB962C8B-B14F-4D97-AF65-F5344CB8AC3E}">
        <p14:creationId xmlns:p14="http://schemas.microsoft.com/office/powerpoint/2010/main" val="4106232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72247066"/>
              </p:ext>
            </p:extLst>
          </p:nvPr>
        </p:nvGraphicFramePr>
        <p:xfrm>
          <a:off x="1" y="-1"/>
          <a:ext cx="12191998" cy="6927273"/>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2629500001"/>
                    </a:ext>
                  </a:extLst>
                </a:gridCol>
                <a:gridCol w="2387560">
                  <a:extLst>
                    <a:ext uri="{9D8B030D-6E8A-4147-A177-3AD203B41FA5}">
                      <a16:colId xmlns:a16="http://schemas.microsoft.com/office/drawing/2014/main" val="3265722115"/>
                    </a:ext>
                  </a:extLst>
                </a:gridCol>
                <a:gridCol w="1592021">
                  <a:extLst>
                    <a:ext uri="{9D8B030D-6E8A-4147-A177-3AD203B41FA5}">
                      <a16:colId xmlns:a16="http://schemas.microsoft.com/office/drawing/2014/main" val="3077376980"/>
                    </a:ext>
                  </a:extLst>
                </a:gridCol>
                <a:gridCol w="5152649">
                  <a:extLst>
                    <a:ext uri="{9D8B030D-6E8A-4147-A177-3AD203B41FA5}">
                      <a16:colId xmlns:a16="http://schemas.microsoft.com/office/drawing/2014/main" val="3596383559"/>
                    </a:ext>
                  </a:extLst>
                </a:gridCol>
              </a:tblGrid>
              <a:tr h="6927273">
                <a:tc>
                  <a:txBody>
                    <a:bodyPr/>
                    <a:lstStyle/>
                    <a:p>
                      <a:pPr marL="0" marR="0" algn="ctr">
                        <a:spcBef>
                          <a:spcPts val="0"/>
                        </a:spcBef>
                        <a:spcAft>
                          <a:spcPts val="0"/>
                        </a:spcAft>
                      </a:pPr>
                      <a:r>
                        <a:rPr lang="en-US" sz="3200" dirty="0">
                          <a:effectLst/>
                        </a:rPr>
                        <a:t>KURDS/MIDDLE EAST</a:t>
                      </a:r>
                    </a:p>
                    <a:p>
                      <a:pPr marL="0" marR="0" algn="ctr">
                        <a:spcBef>
                          <a:spcPts val="0"/>
                        </a:spcBef>
                        <a:spcAft>
                          <a:spcPts val="0"/>
                        </a:spcAft>
                      </a:pPr>
                      <a:r>
                        <a:rPr lang="en-US" sz="3200" dirty="0">
                          <a:effectLst/>
                        </a:rPr>
                        <a:t> </a:t>
                      </a:r>
                    </a:p>
                    <a:p>
                      <a:pPr marL="0" marR="0" algn="ctr">
                        <a:spcBef>
                          <a:spcPts val="0"/>
                        </a:spcBef>
                        <a:spcAft>
                          <a:spcPts val="0"/>
                        </a:spcAft>
                      </a:pPr>
                      <a:r>
                        <a:rPr lang="en-US" sz="3200" dirty="0">
                          <a:effectLst/>
                        </a:rPr>
                        <a:t> </a:t>
                      </a:r>
                    </a:p>
                    <a:p>
                      <a:pPr marL="0" marR="0" algn="ctr">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Autonomy in Turkey, Iraq, Iran, and Syria</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Cultural</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Ethnic group that lies in multiple countries. They are concentrated in the mountainous regions along the borders.</a:t>
                      </a:r>
                    </a:p>
                    <a:p>
                      <a:pPr marL="0" marR="0" algn="ctr">
                        <a:spcBef>
                          <a:spcPts val="0"/>
                        </a:spcBef>
                        <a:spcAft>
                          <a:spcPts val="0"/>
                        </a:spcAft>
                      </a:pPr>
                      <a:r>
                        <a:rPr lang="en-US" sz="3200" dirty="0">
                          <a:effectLst/>
                        </a:rPr>
                        <a:t>Have pushed for independence, but unity among the population is difficult b/c they lie in multiple countries.</a:t>
                      </a:r>
                    </a:p>
                    <a:p>
                      <a:pPr marL="0" marR="0" algn="ctr">
                        <a:spcBef>
                          <a:spcPts val="0"/>
                        </a:spcBef>
                        <a:spcAft>
                          <a:spcPts val="0"/>
                        </a:spcAft>
                      </a:pPr>
                      <a:r>
                        <a:rPr lang="en-US" sz="3200" dirty="0">
                          <a:effectLst/>
                        </a:rPr>
                        <a:t>Largest stateless nation in the world by population.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8911184"/>
                  </a:ext>
                </a:extLst>
              </a:tr>
            </a:tbl>
          </a:graphicData>
        </a:graphic>
      </p:graphicFrame>
    </p:spTree>
    <p:extLst>
      <p:ext uri="{BB962C8B-B14F-4D97-AF65-F5344CB8AC3E}">
        <p14:creationId xmlns:p14="http://schemas.microsoft.com/office/powerpoint/2010/main" val="2871695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81258366"/>
              </p:ext>
            </p:extLst>
          </p:nvPr>
        </p:nvGraphicFramePr>
        <p:xfrm>
          <a:off x="1" y="0"/>
          <a:ext cx="12191998" cy="6858000"/>
        </p:xfrm>
        <a:graphic>
          <a:graphicData uri="http://schemas.openxmlformats.org/drawingml/2006/table">
            <a:tbl>
              <a:tblPr firstRow="1" firstCol="1" bandRow="1">
                <a:tableStyleId>{5C22544A-7EE6-4342-B048-85BDC9FD1C3A}</a:tableStyleId>
              </a:tblPr>
              <a:tblGrid>
                <a:gridCol w="3059768">
                  <a:extLst>
                    <a:ext uri="{9D8B030D-6E8A-4147-A177-3AD203B41FA5}">
                      <a16:colId xmlns:a16="http://schemas.microsoft.com/office/drawing/2014/main" val="1929269020"/>
                    </a:ext>
                  </a:extLst>
                </a:gridCol>
                <a:gridCol w="2387560">
                  <a:extLst>
                    <a:ext uri="{9D8B030D-6E8A-4147-A177-3AD203B41FA5}">
                      <a16:colId xmlns:a16="http://schemas.microsoft.com/office/drawing/2014/main" val="644664072"/>
                    </a:ext>
                  </a:extLst>
                </a:gridCol>
                <a:gridCol w="1592021">
                  <a:extLst>
                    <a:ext uri="{9D8B030D-6E8A-4147-A177-3AD203B41FA5}">
                      <a16:colId xmlns:a16="http://schemas.microsoft.com/office/drawing/2014/main" val="1148114270"/>
                    </a:ext>
                  </a:extLst>
                </a:gridCol>
                <a:gridCol w="5152649">
                  <a:extLst>
                    <a:ext uri="{9D8B030D-6E8A-4147-A177-3AD203B41FA5}">
                      <a16:colId xmlns:a16="http://schemas.microsoft.com/office/drawing/2014/main" val="3663607113"/>
                    </a:ext>
                  </a:extLst>
                </a:gridCol>
              </a:tblGrid>
              <a:tr h="6858000">
                <a:tc>
                  <a:txBody>
                    <a:bodyPr/>
                    <a:lstStyle/>
                    <a:p>
                      <a:pPr marL="0" marR="0" algn="ctr">
                        <a:spcBef>
                          <a:spcPts val="0"/>
                        </a:spcBef>
                        <a:spcAft>
                          <a:spcPts val="0"/>
                        </a:spcAft>
                      </a:pPr>
                      <a:r>
                        <a:rPr lang="en-US" sz="3200" dirty="0">
                          <a:effectLst/>
                        </a:rPr>
                        <a:t>BASQUES/SPAIN</a:t>
                      </a:r>
                    </a:p>
                    <a:p>
                      <a:pPr marL="0" marR="0" algn="ctr">
                        <a:spcBef>
                          <a:spcPts val="0"/>
                        </a:spcBef>
                        <a:spcAft>
                          <a:spcPts val="0"/>
                        </a:spcAft>
                      </a:pPr>
                      <a:r>
                        <a:rPr lang="en-US" sz="3200" dirty="0">
                          <a:effectLst/>
                        </a:rPr>
                        <a:t> </a:t>
                      </a:r>
                    </a:p>
                    <a:p>
                      <a:pPr marL="0" marR="0" algn="ctr">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Basque region in northern Spain has autonomy</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rPr>
                        <a:t>Cultural</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rPr>
                        <a:t>They live in the mountains along the border of Spain and France. They have their own language and culture and are unique.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20178826"/>
                  </a:ext>
                </a:extLst>
              </a:tr>
            </a:tbl>
          </a:graphicData>
        </a:graphic>
      </p:graphicFrame>
    </p:spTree>
    <p:extLst>
      <p:ext uri="{BB962C8B-B14F-4D97-AF65-F5344CB8AC3E}">
        <p14:creationId xmlns:p14="http://schemas.microsoft.com/office/powerpoint/2010/main" val="1845808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58ECE2990EE84BB9B8D6A7C6DE4858" ma:contentTypeVersion="2" ma:contentTypeDescription="Create a new document." ma:contentTypeScope="" ma:versionID="6667de997b672d783722e2f6c412d0cb">
  <xsd:schema xmlns:xsd="http://www.w3.org/2001/XMLSchema" xmlns:xs="http://www.w3.org/2001/XMLSchema" xmlns:p="http://schemas.microsoft.com/office/2006/metadata/properties" xmlns:ns2="267d53de-f184-4500-8ae4-6973c12a3407" targetNamespace="http://schemas.microsoft.com/office/2006/metadata/properties" ma:root="true" ma:fieldsID="6e469380ccfc459918eaf6b3c8f452ad" ns2:_="">
    <xsd:import namespace="267d53de-f184-4500-8ae4-6973c12a340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7d53de-f184-4500-8ae4-6973c12a34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485D99-4CAC-4379-BE67-E9FC0F344C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7d53de-f184-4500-8ae4-6973c12a34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29A5DC-8F06-41C6-AE75-CA305111A72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01AD766-4F20-4564-B52E-F95BE16FB4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1765</TotalTime>
  <Words>844</Words>
  <Application>Microsoft Office PowerPoint</Application>
  <PresentationFormat>Widescreen</PresentationFormat>
  <Paragraphs>116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Devolution</dc:title>
  <dc:creator>Patrick Parsons</dc:creator>
  <cp:lastModifiedBy>John Burgess</cp:lastModifiedBy>
  <cp:revision>6</cp:revision>
  <dcterms:created xsi:type="dcterms:W3CDTF">2018-10-25T12:05:01Z</dcterms:created>
  <dcterms:modified xsi:type="dcterms:W3CDTF">2019-10-02T16:37:13Z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0x0101000858ECE2990EE84BB9B8D6A7C6DE4858</vt:lpwstr>
  </property>
</Properties>
</file>