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319" r:id="rId2"/>
    <p:sldId id="320" r:id="rId3"/>
    <p:sldId id="321" r:id="rId4"/>
    <p:sldId id="322" r:id="rId5"/>
    <p:sldId id="324" r:id="rId6"/>
    <p:sldId id="343" r:id="rId7"/>
    <p:sldId id="327" r:id="rId8"/>
    <p:sldId id="329" r:id="rId9"/>
    <p:sldId id="330" r:id="rId10"/>
    <p:sldId id="335" r:id="rId11"/>
    <p:sldId id="331" r:id="rId12"/>
    <p:sldId id="333" r:id="rId13"/>
    <p:sldId id="336" r:id="rId14"/>
    <p:sldId id="334" r:id="rId15"/>
    <p:sldId id="337" r:id="rId16"/>
    <p:sldId id="344" r:id="rId17"/>
    <p:sldId id="345" r:id="rId18"/>
    <p:sldId id="325" r:id="rId19"/>
    <p:sldId id="326" r:id="rId20"/>
    <p:sldId id="332" r:id="rId21"/>
    <p:sldId id="338" r:id="rId22"/>
    <p:sldId id="339" r:id="rId23"/>
    <p:sldId id="340" r:id="rId24"/>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4F5871C9-8C37-2746-90C4-9D2C0773AFBB}"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99FB6-AFDF-DE4C-86DB-81A47CA66042}"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4F5871C9-8C37-2746-90C4-9D2C0773AFBB}"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99FB6-AFDF-DE4C-86DB-81A47CA66042}"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4F5871C9-8C37-2746-90C4-9D2C0773AFBB}"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99FB6-AFDF-DE4C-86DB-81A47CA66042}"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F5871C9-8C37-2746-90C4-9D2C0773AFBB}"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99FB6-AFDF-DE4C-86DB-81A47CA6604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F5871C9-8C37-2746-90C4-9D2C0773AFBB}"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99FB6-AFDF-DE4C-86DB-81A47CA660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F5871C9-8C37-2746-90C4-9D2C0773AFBB}"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99FB6-AFDF-DE4C-86DB-81A47CA660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F5871C9-8C37-2746-90C4-9D2C0773AFBB}"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99FB6-AFDF-DE4C-86DB-81A47CA660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4F5871C9-8C37-2746-90C4-9D2C0773AFBB}" type="datetimeFigureOut">
              <a:rPr lang="en-US" smtClean="0"/>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99FB6-AFDF-DE4C-86DB-81A47CA660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F5871C9-8C37-2746-90C4-9D2C0773AFBB}" type="datetimeFigureOut">
              <a:rPr lang="en-US" smtClean="0"/>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99FB6-AFDF-DE4C-86DB-81A47CA660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871C9-8C37-2746-90C4-9D2C0773AFBB}" type="datetimeFigureOut">
              <a:rPr lang="en-US" smtClean="0"/>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99FB6-AFDF-DE4C-86DB-81A47CA660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5871C9-8C37-2746-90C4-9D2C0773AFBB}"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99FB6-AFDF-DE4C-86DB-81A47CA660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4F5871C9-8C37-2746-90C4-9D2C0773AFBB}" type="datetimeFigureOut">
              <a:rPr lang="en-US" smtClean="0"/>
              <a:t>10/28/2019</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36599FB6-AFDF-DE4C-86DB-81A47CA66042}"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 Migration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4669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 Trends</a:t>
            </a:r>
          </a:p>
        </p:txBody>
      </p:sp>
      <p:sp>
        <p:nvSpPr>
          <p:cNvPr id="3" name="Content Placeholder 2"/>
          <p:cNvSpPr>
            <a:spLocks noGrp="1"/>
          </p:cNvSpPr>
          <p:nvPr>
            <p:ph idx="1"/>
          </p:nvPr>
        </p:nvSpPr>
        <p:spPr>
          <a:xfrm>
            <a:off x="712788" y="3012142"/>
            <a:ext cx="8113712" cy="3845858"/>
          </a:xfrm>
        </p:spPr>
        <p:txBody>
          <a:bodyPr>
            <a:normAutofit fontScale="92500" lnSpcReduction="20000"/>
          </a:bodyPr>
          <a:lstStyle/>
          <a:p>
            <a:r>
              <a:rPr lang="en-US" u="sng" dirty="0"/>
              <a:t>Chain Migration</a:t>
            </a:r>
            <a:r>
              <a:rPr lang="en-US" dirty="0"/>
              <a:t>: Migrants move to be with family members in other countries. This can </a:t>
            </a:r>
            <a:r>
              <a:rPr lang="en-US" u="sng" dirty="0"/>
              <a:t>create ethnic enclaves </a:t>
            </a:r>
            <a:r>
              <a:rPr lang="en-US" dirty="0"/>
              <a:t>in certain areas, where populations group together in demographically homogeneous clusters.</a:t>
            </a:r>
          </a:p>
          <a:p>
            <a:r>
              <a:rPr lang="en-US" dirty="0"/>
              <a:t> -What are benefits and negatives of ethnic enclaves for migrants?</a:t>
            </a:r>
          </a:p>
          <a:p>
            <a:r>
              <a:rPr lang="en-US" u="sng" dirty="0"/>
              <a:t>Step Migration: </a:t>
            </a:r>
            <a:r>
              <a:rPr lang="en-US" dirty="0"/>
              <a:t>Moving slowly toward your end goal, but stopping along the way. For example: leave Venezuela, stop in Columbia for a few years, leave Columbia, stop in Panama, have a family, move to Mexico and settle permanently. </a:t>
            </a:r>
          </a:p>
        </p:txBody>
      </p:sp>
    </p:spTree>
    <p:extLst>
      <p:ext uri="{BB962C8B-B14F-4D97-AF65-F5344CB8AC3E}">
        <p14:creationId xmlns:p14="http://schemas.microsoft.com/office/powerpoint/2010/main" val="185245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 Trends in U.S.</a:t>
            </a:r>
          </a:p>
        </p:txBody>
      </p:sp>
      <p:sp>
        <p:nvSpPr>
          <p:cNvPr id="3" name="Content Placeholder 2"/>
          <p:cNvSpPr>
            <a:spLocks noGrp="1"/>
          </p:cNvSpPr>
          <p:nvPr>
            <p:ph idx="1"/>
          </p:nvPr>
        </p:nvSpPr>
        <p:spPr/>
        <p:txBody>
          <a:bodyPr/>
          <a:lstStyle/>
          <a:p>
            <a:pPr marL="0" indent="0">
              <a:buNone/>
            </a:pPr>
            <a:r>
              <a:rPr lang="en-US" dirty="0"/>
              <a:t>1600s-1808: Enslaved Africans</a:t>
            </a:r>
          </a:p>
          <a:p>
            <a:pPr marL="0" indent="0">
              <a:buNone/>
            </a:pPr>
            <a:r>
              <a:rPr lang="en-US" dirty="0"/>
              <a:t>1808-1890: Northern and Western Europe</a:t>
            </a:r>
          </a:p>
          <a:p>
            <a:pPr marL="0" indent="0">
              <a:buNone/>
            </a:pPr>
            <a:r>
              <a:rPr lang="en-US" dirty="0"/>
              <a:t>1890-1914: Southern and Eastern Europe</a:t>
            </a:r>
          </a:p>
          <a:p>
            <a:pPr marL="0" indent="0">
              <a:buNone/>
            </a:pPr>
            <a:r>
              <a:rPr lang="en-US" dirty="0"/>
              <a:t>1945-present: Latin American and Asia</a:t>
            </a:r>
          </a:p>
          <a:p>
            <a:pPr marL="0" indent="0">
              <a:buNone/>
            </a:pPr>
            <a:r>
              <a:rPr lang="en-US" dirty="0"/>
              <a:t>-Why aren’t more Africans emigrating here?</a:t>
            </a:r>
          </a:p>
          <a:p>
            <a:endParaRPr lang="en-US" dirty="0"/>
          </a:p>
        </p:txBody>
      </p:sp>
    </p:spTree>
    <p:extLst>
      <p:ext uri="{BB962C8B-B14F-4D97-AF65-F5344CB8AC3E}">
        <p14:creationId xmlns:p14="http://schemas.microsoft.com/office/powerpoint/2010/main" val="1937550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 Trends in U.S.</a:t>
            </a:r>
          </a:p>
        </p:txBody>
      </p:sp>
      <p:sp>
        <p:nvSpPr>
          <p:cNvPr id="3" name="Content Placeholder 2"/>
          <p:cNvSpPr>
            <a:spLocks noGrp="1"/>
          </p:cNvSpPr>
          <p:nvPr>
            <p:ph idx="1"/>
          </p:nvPr>
        </p:nvSpPr>
        <p:spPr>
          <a:xfrm>
            <a:off x="238151" y="3012142"/>
            <a:ext cx="8553583" cy="3388658"/>
          </a:xfrm>
        </p:spPr>
        <p:txBody>
          <a:bodyPr>
            <a:normAutofit fontScale="92500"/>
          </a:bodyPr>
          <a:lstStyle/>
          <a:p>
            <a:r>
              <a:rPr lang="en-US" dirty="0"/>
              <a:t>The U.S. has traditionally encouraged immigration through guest worker and visa programs, chain migration, and laws like the Homestead Act (1862) that gave land to settlers willing to farm the land for five years.</a:t>
            </a:r>
          </a:p>
          <a:p>
            <a:r>
              <a:rPr lang="en-US" dirty="0"/>
              <a:t>Guest worker programs encourage low skill migrants to perform manual labor and education visas encourage high skill workers like doctors and engineers.</a:t>
            </a:r>
          </a:p>
          <a:p>
            <a:endParaRPr lang="en-US" dirty="0"/>
          </a:p>
        </p:txBody>
      </p:sp>
    </p:spTree>
    <p:extLst>
      <p:ext uri="{BB962C8B-B14F-4D97-AF65-F5344CB8AC3E}">
        <p14:creationId xmlns:p14="http://schemas.microsoft.com/office/powerpoint/2010/main" val="4029892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 Trends in the US</a:t>
            </a:r>
          </a:p>
        </p:txBody>
      </p:sp>
      <p:sp>
        <p:nvSpPr>
          <p:cNvPr id="3" name="Content Placeholder 2"/>
          <p:cNvSpPr>
            <a:spLocks noGrp="1"/>
          </p:cNvSpPr>
          <p:nvPr>
            <p:ph idx="1"/>
          </p:nvPr>
        </p:nvSpPr>
        <p:spPr/>
        <p:txBody>
          <a:bodyPr>
            <a:normAutofit fontScale="92500" lnSpcReduction="10000"/>
          </a:bodyPr>
          <a:lstStyle/>
          <a:p>
            <a:r>
              <a:rPr lang="en-US" dirty="0"/>
              <a:t>Some restrictions to immigration do exists, though.</a:t>
            </a:r>
          </a:p>
          <a:p>
            <a:r>
              <a:rPr lang="en-US" u="sng" dirty="0"/>
              <a:t>Xenophobia: </a:t>
            </a:r>
            <a:r>
              <a:rPr lang="en-US" dirty="0"/>
              <a:t>Fear/dislike of people from other cultures.</a:t>
            </a:r>
          </a:p>
          <a:p>
            <a:r>
              <a:rPr lang="en-US" u="sng" dirty="0"/>
              <a:t>Quotas: </a:t>
            </a:r>
            <a:r>
              <a:rPr lang="en-US" dirty="0"/>
              <a:t>Japan and Australia have strict quotas (or limits on the number) for immigration.</a:t>
            </a:r>
          </a:p>
          <a:p>
            <a:r>
              <a:rPr lang="en-US" u="sng" dirty="0"/>
              <a:t>Difficult processes/red tape: </a:t>
            </a:r>
            <a:r>
              <a:rPr lang="en-US" dirty="0"/>
              <a:t>In the US, its costs thousands of dollars and takes 5+ years to legally enter. This helps make illegal immigration more likely.</a:t>
            </a:r>
          </a:p>
        </p:txBody>
      </p:sp>
    </p:spTree>
    <p:extLst>
      <p:ext uri="{BB962C8B-B14F-4D97-AF65-F5344CB8AC3E}">
        <p14:creationId xmlns:p14="http://schemas.microsoft.com/office/powerpoint/2010/main" val="2165762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 It!</a:t>
            </a:r>
          </a:p>
        </p:txBody>
      </p:sp>
      <p:sp>
        <p:nvSpPr>
          <p:cNvPr id="3" name="Content Placeholder 2"/>
          <p:cNvSpPr>
            <a:spLocks noGrp="1"/>
          </p:cNvSpPr>
          <p:nvPr>
            <p:ph idx="1"/>
          </p:nvPr>
        </p:nvSpPr>
        <p:spPr/>
        <p:txBody>
          <a:bodyPr/>
          <a:lstStyle/>
          <a:p>
            <a:r>
              <a:rPr lang="en-US" dirty="0"/>
              <a:t>Why has the US traditionally welcomed large numbers of immigrants?</a:t>
            </a:r>
          </a:p>
          <a:p>
            <a:r>
              <a:rPr lang="en-US" dirty="0"/>
              <a:t>Why do some people today seem to be souring on large scale immigration into the US?</a:t>
            </a:r>
          </a:p>
          <a:p>
            <a:r>
              <a:rPr lang="en-US" dirty="0"/>
              <a:t>Why do people illegally enter the US?</a:t>
            </a:r>
          </a:p>
          <a:p>
            <a:r>
              <a:rPr lang="en-US" dirty="0"/>
              <a:t>How have we/should we hinder their entrance?</a:t>
            </a:r>
          </a:p>
        </p:txBody>
      </p:sp>
    </p:spTree>
    <p:extLst>
      <p:ext uri="{BB962C8B-B14F-4D97-AF65-F5344CB8AC3E}">
        <p14:creationId xmlns:p14="http://schemas.microsoft.com/office/powerpoint/2010/main" val="2606130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with Migration</a:t>
            </a:r>
          </a:p>
        </p:txBody>
      </p:sp>
      <p:sp>
        <p:nvSpPr>
          <p:cNvPr id="3" name="Content Placeholder 2"/>
          <p:cNvSpPr>
            <a:spLocks noGrp="1"/>
          </p:cNvSpPr>
          <p:nvPr>
            <p:ph idx="1"/>
          </p:nvPr>
        </p:nvSpPr>
        <p:spPr>
          <a:xfrm>
            <a:off x="712787" y="3071668"/>
            <a:ext cx="8138485" cy="3388658"/>
          </a:xfrm>
        </p:spPr>
        <p:txBody>
          <a:bodyPr>
            <a:normAutofit lnSpcReduction="10000"/>
          </a:bodyPr>
          <a:lstStyle/>
          <a:p>
            <a:pPr marL="0" indent="0">
              <a:buNone/>
            </a:pPr>
            <a:r>
              <a:rPr lang="en-US" u="sng" dirty="0"/>
              <a:t>Positives</a:t>
            </a:r>
            <a:r>
              <a:rPr lang="en-US" dirty="0"/>
              <a:t>: Relief of overcrowding in home country, smart/motivated workers for new country, remittances (or money sent home) help fuel economies of smaller, less-developed countries (40% of Tajikistan’s GDP is from remittances)</a:t>
            </a:r>
          </a:p>
          <a:p>
            <a:pPr marL="0" indent="0">
              <a:buNone/>
            </a:pPr>
            <a:r>
              <a:rPr lang="en-US" u="sng" dirty="0"/>
              <a:t>Negatives:</a:t>
            </a:r>
            <a:r>
              <a:rPr lang="en-US" dirty="0"/>
              <a:t> Conflict between native-born citizens and immigrants, lack of cultural integration, remittances take money out of the larger countries economy, takes working-age pop. out of home country.</a:t>
            </a:r>
          </a:p>
        </p:txBody>
      </p:sp>
    </p:spTree>
    <p:extLst>
      <p:ext uri="{BB962C8B-B14F-4D97-AF65-F5344CB8AC3E}">
        <p14:creationId xmlns:p14="http://schemas.microsoft.com/office/powerpoint/2010/main" val="364223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13CC-C1FE-4DEA-A528-C6C605BD7066}"/>
              </a:ext>
            </a:extLst>
          </p:cNvPr>
          <p:cNvSpPr>
            <a:spLocks noGrp="1"/>
          </p:cNvSpPr>
          <p:nvPr>
            <p:ph type="title"/>
          </p:nvPr>
        </p:nvSpPr>
        <p:spPr/>
        <p:txBody>
          <a:bodyPr/>
          <a:lstStyle/>
          <a:p>
            <a:r>
              <a:rPr lang="en-US" dirty="0"/>
              <a:t>Other types of Migration</a:t>
            </a:r>
          </a:p>
        </p:txBody>
      </p:sp>
      <p:sp>
        <p:nvSpPr>
          <p:cNvPr id="3" name="Content Placeholder 2">
            <a:extLst>
              <a:ext uri="{FF2B5EF4-FFF2-40B4-BE49-F238E27FC236}">
                <a16:creationId xmlns:a16="http://schemas.microsoft.com/office/drawing/2014/main" id="{39A46B58-6F05-4E58-850E-28FBF60C1CB7}"/>
              </a:ext>
            </a:extLst>
          </p:cNvPr>
          <p:cNvSpPr>
            <a:spLocks noGrp="1"/>
          </p:cNvSpPr>
          <p:nvPr>
            <p:ph idx="1"/>
          </p:nvPr>
        </p:nvSpPr>
        <p:spPr/>
        <p:txBody>
          <a:bodyPr>
            <a:normAutofit fontScale="92500"/>
          </a:bodyPr>
          <a:lstStyle/>
          <a:p>
            <a:r>
              <a:rPr lang="en-US" u="sng" dirty="0"/>
              <a:t>Internal: </a:t>
            </a:r>
            <a:r>
              <a:rPr lang="en-US" dirty="0"/>
              <a:t>Movement within one country</a:t>
            </a:r>
          </a:p>
          <a:p>
            <a:r>
              <a:rPr lang="en-US" u="sng" dirty="0"/>
              <a:t>Interregional: </a:t>
            </a:r>
            <a:r>
              <a:rPr lang="en-US" dirty="0"/>
              <a:t>Movement between regions</a:t>
            </a:r>
          </a:p>
          <a:p>
            <a:r>
              <a:rPr lang="en-US" u="sng" dirty="0"/>
              <a:t>Intraregional: </a:t>
            </a:r>
            <a:r>
              <a:rPr lang="en-US" dirty="0"/>
              <a:t>Movement within a region, usually </a:t>
            </a:r>
            <a:r>
              <a:rPr lang="en-US" u="sng" dirty="0"/>
              <a:t>rural to urban </a:t>
            </a:r>
            <a:r>
              <a:rPr lang="en-US" dirty="0"/>
              <a:t>(or from less populated areas to more populated areas)</a:t>
            </a:r>
          </a:p>
          <a:p>
            <a:r>
              <a:rPr lang="en-US" dirty="0"/>
              <a:t>Transnational: When many people migrate at once.</a:t>
            </a:r>
          </a:p>
          <a:p>
            <a:pPr marL="0" indent="0">
              <a:buNone/>
            </a:pPr>
            <a:endParaRPr lang="en-US" dirty="0"/>
          </a:p>
        </p:txBody>
      </p:sp>
    </p:spTree>
    <p:extLst>
      <p:ext uri="{BB962C8B-B14F-4D97-AF65-F5344CB8AC3E}">
        <p14:creationId xmlns:p14="http://schemas.microsoft.com/office/powerpoint/2010/main" val="1313541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03B0-7566-4F08-A79D-62090CB17A48}"/>
              </a:ext>
            </a:extLst>
          </p:cNvPr>
          <p:cNvSpPr>
            <a:spLocks noGrp="1"/>
          </p:cNvSpPr>
          <p:nvPr>
            <p:ph type="title"/>
          </p:nvPr>
        </p:nvSpPr>
        <p:spPr/>
        <p:txBody>
          <a:bodyPr/>
          <a:lstStyle/>
          <a:p>
            <a:r>
              <a:rPr lang="en-US" dirty="0"/>
              <a:t>Other types of Migration</a:t>
            </a:r>
          </a:p>
        </p:txBody>
      </p:sp>
      <p:sp>
        <p:nvSpPr>
          <p:cNvPr id="3" name="Content Placeholder 2">
            <a:extLst>
              <a:ext uri="{FF2B5EF4-FFF2-40B4-BE49-F238E27FC236}">
                <a16:creationId xmlns:a16="http://schemas.microsoft.com/office/drawing/2014/main" id="{E8BF2B0F-72A2-42D4-81DF-320D38C0B888}"/>
              </a:ext>
            </a:extLst>
          </p:cNvPr>
          <p:cNvSpPr>
            <a:spLocks noGrp="1"/>
          </p:cNvSpPr>
          <p:nvPr>
            <p:ph idx="1"/>
          </p:nvPr>
        </p:nvSpPr>
        <p:spPr>
          <a:xfrm>
            <a:off x="712788" y="3012142"/>
            <a:ext cx="5383212" cy="3388658"/>
          </a:xfrm>
        </p:spPr>
        <p:txBody>
          <a:bodyPr/>
          <a:lstStyle/>
          <a:p>
            <a:r>
              <a:rPr lang="en-US" u="sng" dirty="0"/>
              <a:t>Cyclic Migration (aka Pastoral Nomadism): </a:t>
            </a:r>
            <a:r>
              <a:rPr lang="en-US" dirty="0"/>
              <a:t>Seasonal migration for agricultural reasons.</a:t>
            </a:r>
          </a:p>
          <a:p>
            <a:r>
              <a:rPr lang="en-US" u="sng" dirty="0"/>
              <a:t>Transhumance</a:t>
            </a:r>
            <a:r>
              <a:rPr lang="en-US" dirty="0"/>
              <a:t>: Moving livestock around to access food (often from low to high and high to low elevations). </a:t>
            </a:r>
          </a:p>
        </p:txBody>
      </p:sp>
      <p:pic>
        <p:nvPicPr>
          <p:cNvPr id="4" name="Picture 3">
            <a:extLst>
              <a:ext uri="{FF2B5EF4-FFF2-40B4-BE49-F238E27FC236}">
                <a16:creationId xmlns:a16="http://schemas.microsoft.com/office/drawing/2014/main" id="{0A3173A8-E946-4B0A-8910-4DE25862D19D}"/>
              </a:ext>
            </a:extLst>
          </p:cNvPr>
          <p:cNvPicPr>
            <a:picLocks noChangeAspect="1"/>
          </p:cNvPicPr>
          <p:nvPr/>
        </p:nvPicPr>
        <p:blipFill>
          <a:blip r:embed="rId2"/>
          <a:stretch>
            <a:fillRect/>
          </a:stretch>
        </p:blipFill>
        <p:spPr>
          <a:xfrm>
            <a:off x="6391275" y="2518102"/>
            <a:ext cx="2308225" cy="3462338"/>
          </a:xfrm>
          <a:prstGeom prst="rect">
            <a:avLst/>
          </a:prstGeom>
        </p:spPr>
      </p:pic>
      <p:sp>
        <p:nvSpPr>
          <p:cNvPr id="5" name="TextBox 4">
            <a:extLst>
              <a:ext uri="{FF2B5EF4-FFF2-40B4-BE49-F238E27FC236}">
                <a16:creationId xmlns:a16="http://schemas.microsoft.com/office/drawing/2014/main" id="{378E1318-FD5A-4E90-BE45-1E4BB82DEE11}"/>
              </a:ext>
            </a:extLst>
          </p:cNvPr>
          <p:cNvSpPr txBox="1"/>
          <p:nvPr/>
        </p:nvSpPr>
        <p:spPr>
          <a:xfrm>
            <a:off x="6391275" y="6077634"/>
            <a:ext cx="2435225" cy="646331"/>
          </a:xfrm>
          <a:prstGeom prst="rect">
            <a:avLst/>
          </a:prstGeom>
          <a:noFill/>
        </p:spPr>
        <p:txBody>
          <a:bodyPr wrap="square" rtlCol="0">
            <a:spAutoFit/>
          </a:bodyPr>
          <a:lstStyle/>
          <a:p>
            <a:r>
              <a:rPr lang="en-US" dirty="0"/>
              <a:t>A Nomic family’s “home” in Mongolia</a:t>
            </a:r>
          </a:p>
        </p:txBody>
      </p:sp>
    </p:spTree>
    <p:extLst>
      <p:ext uri="{BB962C8B-B14F-4D97-AF65-F5344CB8AC3E}">
        <p14:creationId xmlns:p14="http://schemas.microsoft.com/office/powerpoint/2010/main" val="2114871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 of Migration</a:t>
            </a:r>
          </a:p>
        </p:txBody>
      </p:sp>
      <p:sp>
        <p:nvSpPr>
          <p:cNvPr id="3" name="Content Placeholder 2"/>
          <p:cNvSpPr>
            <a:spLocks noGrp="1"/>
          </p:cNvSpPr>
          <p:nvPr>
            <p:ph idx="1"/>
          </p:nvPr>
        </p:nvSpPr>
        <p:spPr>
          <a:xfrm>
            <a:off x="297689" y="3012142"/>
            <a:ext cx="8846311" cy="3845858"/>
          </a:xfrm>
        </p:spPr>
        <p:txBody>
          <a:bodyPr>
            <a:normAutofit fontScale="77500" lnSpcReduction="20000"/>
          </a:bodyPr>
          <a:lstStyle/>
          <a:p>
            <a:r>
              <a:rPr lang="en-US" sz="2800" u="sng" dirty="0" err="1"/>
              <a:t>Ravenstein’s</a:t>
            </a:r>
            <a:r>
              <a:rPr lang="en-US" sz="2800" u="sng" dirty="0"/>
              <a:t> Laws of Migration </a:t>
            </a:r>
            <a:r>
              <a:rPr lang="en-US" sz="2800" dirty="0"/>
              <a:t>explain patterns in migration tendencies over time:</a:t>
            </a:r>
          </a:p>
          <a:p>
            <a:pPr marL="457200" indent="-457200">
              <a:buAutoNum type="arabicPeriod"/>
            </a:pPr>
            <a:r>
              <a:rPr lang="en-US" sz="2800" u="sng" dirty="0"/>
              <a:t>Distance Decay: </a:t>
            </a:r>
            <a:r>
              <a:rPr lang="en-US" sz="2800" dirty="0"/>
              <a:t>the further away a location is for the migrant, the less likely they will go there.</a:t>
            </a:r>
          </a:p>
          <a:p>
            <a:pPr marL="457200" indent="-457200">
              <a:buAutoNum type="arabicPeriod"/>
            </a:pPr>
            <a:r>
              <a:rPr lang="en-US" sz="2800" u="sng" dirty="0"/>
              <a:t>Gravity Model</a:t>
            </a:r>
            <a:r>
              <a:rPr lang="en-US" sz="2800" dirty="0"/>
              <a:t>: Migrants are pulled to large, urban areas.</a:t>
            </a:r>
          </a:p>
          <a:p>
            <a:pPr marL="457200" indent="-457200">
              <a:buAutoNum type="arabicPeriod"/>
            </a:pPr>
            <a:r>
              <a:rPr lang="en-US" sz="2800" u="sng" dirty="0"/>
              <a:t>Step Migration</a:t>
            </a:r>
            <a:r>
              <a:rPr lang="en-US" sz="2800" dirty="0"/>
              <a:t>: Migrants reach their eventual destinations through a series of smaller steps along the way.</a:t>
            </a:r>
          </a:p>
          <a:p>
            <a:pPr marL="457200" indent="-457200">
              <a:buAutoNum type="arabicPeriod"/>
            </a:pPr>
            <a:r>
              <a:rPr lang="en-US" sz="2800" u="sng" dirty="0"/>
              <a:t>Rural to Urban</a:t>
            </a:r>
            <a:r>
              <a:rPr lang="en-US" sz="2800" dirty="0"/>
              <a:t>: Migrant move from rural to urban areas.</a:t>
            </a:r>
          </a:p>
          <a:p>
            <a:pPr marL="0" indent="0">
              <a:buNone/>
            </a:pPr>
            <a:endParaRPr lang="en-US" dirty="0"/>
          </a:p>
          <a:p>
            <a:pPr marL="457200" indent="-457200">
              <a:buAutoNum type="arabicPeriod"/>
            </a:pPr>
            <a:endParaRPr lang="en-US" dirty="0"/>
          </a:p>
          <a:p>
            <a:pPr marL="457200" indent="-457200">
              <a:buAutoNum type="arabicPeriod"/>
            </a:pPr>
            <a:endParaRPr lang="en-US" dirty="0"/>
          </a:p>
        </p:txBody>
      </p:sp>
    </p:spTree>
    <p:extLst>
      <p:ext uri="{BB962C8B-B14F-4D97-AF65-F5344CB8AC3E}">
        <p14:creationId xmlns:p14="http://schemas.microsoft.com/office/powerpoint/2010/main" val="2491207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 of Migration</a:t>
            </a:r>
          </a:p>
        </p:txBody>
      </p:sp>
      <p:sp>
        <p:nvSpPr>
          <p:cNvPr id="3" name="Content Placeholder 2"/>
          <p:cNvSpPr>
            <a:spLocks noGrp="1"/>
          </p:cNvSpPr>
          <p:nvPr>
            <p:ph idx="1"/>
          </p:nvPr>
        </p:nvSpPr>
        <p:spPr>
          <a:xfrm>
            <a:off x="238151" y="3012142"/>
            <a:ext cx="8553583" cy="3388658"/>
          </a:xfrm>
        </p:spPr>
        <p:txBody>
          <a:bodyPr/>
          <a:lstStyle/>
          <a:p>
            <a:pPr marL="0" indent="0">
              <a:buNone/>
            </a:pPr>
            <a:r>
              <a:rPr lang="en-US" dirty="0"/>
              <a:t>5. </a:t>
            </a:r>
            <a:r>
              <a:rPr lang="en-US" u="sng" dirty="0"/>
              <a:t>Counter migration</a:t>
            </a:r>
            <a:r>
              <a:rPr lang="en-US" dirty="0"/>
              <a:t>: As people move to one place, others from that place move out. Some return to where they were originally from (</a:t>
            </a:r>
            <a:r>
              <a:rPr lang="en-US" u="sng" dirty="0"/>
              <a:t>return migration</a:t>
            </a:r>
            <a:r>
              <a:rPr lang="en-US" dirty="0"/>
              <a:t>).</a:t>
            </a:r>
          </a:p>
          <a:p>
            <a:pPr marL="0" indent="0">
              <a:buNone/>
            </a:pPr>
            <a:r>
              <a:rPr lang="en-US" dirty="0"/>
              <a:t>6. </a:t>
            </a:r>
            <a:r>
              <a:rPr lang="en-US" u="sng" dirty="0"/>
              <a:t>Youth</a:t>
            </a:r>
            <a:r>
              <a:rPr lang="en-US" dirty="0"/>
              <a:t>: Most migrants are young, between 20-45.</a:t>
            </a:r>
          </a:p>
          <a:p>
            <a:pPr marL="0" indent="0">
              <a:buNone/>
            </a:pPr>
            <a:r>
              <a:rPr lang="en-US" dirty="0"/>
              <a:t>7. </a:t>
            </a:r>
            <a:r>
              <a:rPr lang="en-US" u="sng" dirty="0"/>
              <a:t>Gender Patterns</a:t>
            </a:r>
            <a:r>
              <a:rPr lang="en-US" dirty="0"/>
              <a:t>: Most international migrants are men, most internal (within one country) migrants are female.</a:t>
            </a:r>
          </a:p>
        </p:txBody>
      </p:sp>
    </p:spTree>
    <p:extLst>
      <p:ext uri="{BB962C8B-B14F-4D97-AF65-F5344CB8AC3E}">
        <p14:creationId xmlns:p14="http://schemas.microsoft.com/office/powerpoint/2010/main" val="96550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93" y="1371600"/>
            <a:ext cx="8454355" cy="1447800"/>
          </a:xfrm>
        </p:spPr>
        <p:txBody>
          <a:bodyPr/>
          <a:lstStyle/>
          <a:p>
            <a:r>
              <a:rPr lang="en-US" dirty="0"/>
              <a:t>Migration</a:t>
            </a:r>
          </a:p>
        </p:txBody>
      </p:sp>
      <p:sp>
        <p:nvSpPr>
          <p:cNvPr id="3" name="Content Placeholder 2"/>
          <p:cNvSpPr>
            <a:spLocks noGrp="1"/>
          </p:cNvSpPr>
          <p:nvPr>
            <p:ph idx="1"/>
          </p:nvPr>
        </p:nvSpPr>
        <p:spPr/>
        <p:txBody>
          <a:bodyPr>
            <a:normAutofit fontScale="92500" lnSpcReduction="10000"/>
          </a:bodyPr>
          <a:lstStyle/>
          <a:p>
            <a:r>
              <a:rPr lang="en-US" u="sng" dirty="0"/>
              <a:t>Migration</a:t>
            </a:r>
            <a:r>
              <a:rPr lang="en-US" dirty="0"/>
              <a:t>: the long-term move of a person from one place to another.</a:t>
            </a:r>
          </a:p>
          <a:p>
            <a:r>
              <a:rPr lang="en-US" u="sng" dirty="0"/>
              <a:t>Voluntary migration</a:t>
            </a:r>
            <a:r>
              <a:rPr lang="en-US" dirty="0"/>
              <a:t>: movement made by choice, often in search of a better life.</a:t>
            </a:r>
          </a:p>
          <a:p>
            <a:r>
              <a:rPr lang="en-US" dirty="0"/>
              <a:t>When people move they do so for many reasons: </a:t>
            </a:r>
            <a:r>
              <a:rPr lang="en-US" u="sng" dirty="0"/>
              <a:t>Push Factors </a:t>
            </a:r>
            <a:r>
              <a:rPr lang="en-US" dirty="0"/>
              <a:t>are negative conditions or events that push people away from an area. </a:t>
            </a:r>
            <a:r>
              <a:rPr lang="en-US" u="sng" dirty="0"/>
              <a:t>Pull Factors </a:t>
            </a:r>
            <a:r>
              <a:rPr lang="en-US" dirty="0"/>
              <a:t>are positive conditions or events that pull people in.</a:t>
            </a:r>
          </a:p>
          <a:p>
            <a:endParaRPr lang="en-US" dirty="0"/>
          </a:p>
          <a:p>
            <a:endParaRPr lang="en-US" dirty="0"/>
          </a:p>
        </p:txBody>
      </p:sp>
    </p:spTree>
    <p:extLst>
      <p:ext uri="{BB962C8B-B14F-4D97-AF65-F5344CB8AC3E}">
        <p14:creationId xmlns:p14="http://schemas.microsoft.com/office/powerpoint/2010/main" val="2813078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 It!</a:t>
            </a:r>
          </a:p>
        </p:txBody>
      </p:sp>
      <p:pic>
        <p:nvPicPr>
          <p:cNvPr id="4" name="Content Placeholder 3"/>
          <p:cNvPicPr>
            <a:picLocks noGrp="1" noChangeAspect="1"/>
          </p:cNvPicPr>
          <p:nvPr>
            <p:ph idx="1"/>
          </p:nvPr>
        </p:nvPicPr>
        <p:blipFill>
          <a:blip r:embed="rId2"/>
          <a:srcRect l="-15856" r="-15856"/>
          <a:stretch>
            <a:fillRect/>
          </a:stretch>
        </p:blipFill>
        <p:spPr>
          <a:xfrm>
            <a:off x="-775655" y="3012142"/>
            <a:ext cx="8323084" cy="3654876"/>
          </a:xfrm>
        </p:spPr>
      </p:pic>
      <p:sp>
        <p:nvSpPr>
          <p:cNvPr id="5" name="TextBox 4"/>
          <p:cNvSpPr txBox="1"/>
          <p:nvPr/>
        </p:nvSpPr>
        <p:spPr>
          <a:xfrm>
            <a:off x="6697993" y="3051825"/>
            <a:ext cx="2173126" cy="1754327"/>
          </a:xfrm>
          <a:prstGeom prst="rect">
            <a:avLst/>
          </a:prstGeom>
          <a:noFill/>
        </p:spPr>
        <p:txBody>
          <a:bodyPr wrap="square" rtlCol="0">
            <a:spAutoFit/>
          </a:bodyPr>
          <a:lstStyle/>
          <a:p>
            <a:r>
              <a:rPr lang="en-US" dirty="0"/>
              <a:t>What has led immigrants from these particular countries to choose these particular states?</a:t>
            </a:r>
          </a:p>
        </p:txBody>
      </p:sp>
    </p:spTree>
    <p:extLst>
      <p:ext uri="{BB962C8B-B14F-4D97-AF65-F5344CB8AC3E}">
        <p14:creationId xmlns:p14="http://schemas.microsoft.com/office/powerpoint/2010/main" val="920253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a:xfrm>
            <a:off x="198458" y="3012142"/>
            <a:ext cx="8945541" cy="3388658"/>
          </a:xfrm>
        </p:spPr>
        <p:txBody>
          <a:bodyPr>
            <a:normAutofit fontScale="92500" lnSpcReduction="10000"/>
          </a:bodyPr>
          <a:lstStyle/>
          <a:p>
            <a:r>
              <a:rPr lang="en-US" dirty="0"/>
              <a:t>Is population increasing today? How about birth rate? How are these two things different?</a:t>
            </a:r>
          </a:p>
          <a:p>
            <a:r>
              <a:rPr lang="en-US" dirty="0"/>
              <a:t>What is the difference between distribution and density?</a:t>
            </a:r>
          </a:p>
          <a:p>
            <a:r>
              <a:rPr lang="en-US" dirty="0"/>
              <a:t>What is the difference between arithmetic and physiological density calculations? Which one is “better?”</a:t>
            </a:r>
          </a:p>
          <a:p>
            <a:r>
              <a:rPr lang="en-US" dirty="0"/>
              <a:t>What challenges might a high dependency ratio create for a country?</a:t>
            </a:r>
          </a:p>
          <a:p>
            <a:endParaRPr lang="en-US" dirty="0"/>
          </a:p>
        </p:txBody>
      </p:sp>
    </p:spTree>
    <p:extLst>
      <p:ext uri="{BB962C8B-B14F-4D97-AF65-F5344CB8AC3E}">
        <p14:creationId xmlns:p14="http://schemas.microsoft.com/office/powerpoint/2010/main" val="1105261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a:xfrm>
            <a:off x="257997" y="2819399"/>
            <a:ext cx="8886003" cy="4386691"/>
          </a:xfrm>
        </p:spPr>
        <p:txBody>
          <a:bodyPr>
            <a:normAutofit fontScale="85000" lnSpcReduction="10000"/>
          </a:bodyPr>
          <a:lstStyle/>
          <a:p>
            <a:r>
              <a:rPr lang="en-US" dirty="0"/>
              <a:t>What is the difference between Crude Birth Rate and Total Fertility Rate? </a:t>
            </a:r>
          </a:p>
          <a:p>
            <a:r>
              <a:rPr lang="en-US" dirty="0"/>
              <a:t>Explain what the demographic transition model is trying to show? What are the stages of the DTM? Which state is the US in? Japan? Afghanistan?</a:t>
            </a:r>
          </a:p>
          <a:p>
            <a:r>
              <a:rPr lang="en-US" dirty="0"/>
              <a:t> Are Rates of Natural Increase going up or down in most developed countries? Why? What has led to a negative RNI in some countries?</a:t>
            </a:r>
          </a:p>
          <a:p>
            <a:r>
              <a:rPr lang="en-US" dirty="0"/>
              <a:t>Discuss push/pull factors of rural </a:t>
            </a:r>
            <a:r>
              <a:rPr lang="en-US" dirty="0" err="1"/>
              <a:t>vs</a:t>
            </a:r>
            <a:r>
              <a:rPr lang="en-US" dirty="0"/>
              <a:t> urban areas for individuals.</a:t>
            </a:r>
          </a:p>
          <a:p>
            <a:r>
              <a:rPr lang="en-US" dirty="0"/>
              <a:t>What are some intervening obstacles that migrants might face in the US?</a:t>
            </a:r>
          </a:p>
          <a:p>
            <a:endParaRPr lang="en-US" dirty="0"/>
          </a:p>
        </p:txBody>
      </p:sp>
    </p:spTree>
    <p:extLst>
      <p:ext uri="{BB962C8B-B14F-4D97-AF65-F5344CB8AC3E}">
        <p14:creationId xmlns:p14="http://schemas.microsoft.com/office/powerpoint/2010/main" val="4017934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normAutofit/>
          </a:bodyPr>
          <a:lstStyle/>
          <a:p>
            <a:r>
              <a:rPr lang="en-US" dirty="0"/>
              <a:t>What did Malthus predict? Was his prediction accurate? Why or why not?</a:t>
            </a:r>
          </a:p>
          <a:p>
            <a:r>
              <a:rPr lang="en-US" dirty="0" err="1"/>
              <a:t>Ravenstein’s</a:t>
            </a:r>
            <a:r>
              <a:rPr lang="en-US" dirty="0"/>
              <a:t> Laws of Migration explain patterns of migration. Discuss a few of the laws.</a:t>
            </a:r>
          </a:p>
          <a:p>
            <a:r>
              <a:rPr lang="en-US" dirty="0"/>
              <a:t>Why would a country encourage migration? Why might they discourage </a:t>
            </a:r>
            <a:r>
              <a:rPr lang="en-US"/>
              <a:t>it?</a:t>
            </a:r>
            <a:endParaRPr lang="en-US" dirty="0"/>
          </a:p>
          <a:p>
            <a:endParaRPr lang="en-US" dirty="0"/>
          </a:p>
          <a:p>
            <a:endParaRPr lang="en-US" dirty="0"/>
          </a:p>
        </p:txBody>
      </p:sp>
    </p:spTree>
    <p:extLst>
      <p:ext uri="{BB962C8B-B14F-4D97-AF65-F5344CB8AC3E}">
        <p14:creationId xmlns:p14="http://schemas.microsoft.com/office/powerpoint/2010/main" val="124823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dirty="0"/>
              <a:t>Apply It!: Push/Pull Factors</a:t>
            </a:r>
          </a:p>
        </p:txBody>
      </p:sp>
      <p:sp>
        <p:nvSpPr>
          <p:cNvPr id="3" name="Content Placeholder 2"/>
          <p:cNvSpPr>
            <a:spLocks noGrp="1"/>
          </p:cNvSpPr>
          <p:nvPr>
            <p:ph idx="1"/>
          </p:nvPr>
        </p:nvSpPr>
        <p:spPr>
          <a:xfrm>
            <a:off x="218305" y="3012142"/>
            <a:ext cx="8925695" cy="3388658"/>
          </a:xfrm>
        </p:spPr>
        <p:txBody>
          <a:bodyPr>
            <a:normAutofit/>
          </a:bodyPr>
          <a:lstStyle/>
          <a:p>
            <a:r>
              <a:rPr lang="en-US" dirty="0"/>
              <a:t>What are push/pull factors in Kennesaw, GA?</a:t>
            </a:r>
          </a:p>
          <a:p>
            <a:r>
              <a:rPr lang="en-US" dirty="0"/>
              <a:t>What are push/pull factors to powder springs, GA?</a:t>
            </a:r>
          </a:p>
          <a:p>
            <a:r>
              <a:rPr lang="en-US" dirty="0"/>
              <a:t>What are push/pull factors to NYC, LA, Denver, Boston?</a:t>
            </a:r>
          </a:p>
          <a:p>
            <a:r>
              <a:rPr lang="en-US" dirty="0"/>
              <a:t>Are push/pull factors the same for everyone or are they subjective? How so? What shapes the push/pull factors of an area for individuals/groups?</a:t>
            </a:r>
          </a:p>
        </p:txBody>
      </p:sp>
    </p:spTree>
    <p:extLst>
      <p:ext uri="{BB962C8B-B14F-4D97-AF65-F5344CB8AC3E}">
        <p14:creationId xmlns:p14="http://schemas.microsoft.com/office/powerpoint/2010/main" val="279409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Push/Pull Factors</a:t>
            </a:r>
          </a:p>
        </p:txBody>
      </p:sp>
      <p:sp>
        <p:nvSpPr>
          <p:cNvPr id="3" name="Content Placeholder 2"/>
          <p:cNvSpPr>
            <a:spLocks noGrp="1"/>
          </p:cNvSpPr>
          <p:nvPr>
            <p:ph idx="1"/>
          </p:nvPr>
        </p:nvSpPr>
        <p:spPr>
          <a:xfrm>
            <a:off x="133960" y="2819400"/>
            <a:ext cx="8886003" cy="3900668"/>
          </a:xfrm>
        </p:spPr>
        <p:txBody>
          <a:bodyPr>
            <a:normAutofit fontScale="92500" lnSpcReduction="10000"/>
          </a:bodyPr>
          <a:lstStyle/>
          <a:p>
            <a:pPr>
              <a:buFont typeface="Arial"/>
              <a:buChar char="•"/>
            </a:pPr>
            <a:r>
              <a:rPr lang="en-US" u="sng" dirty="0"/>
              <a:t>There are 5 general areas of push/pull factors:</a:t>
            </a:r>
          </a:p>
          <a:p>
            <a:pPr marL="0" indent="0">
              <a:buNone/>
            </a:pPr>
            <a:r>
              <a:rPr lang="en-US" dirty="0"/>
              <a:t>1. Economic (job opportunities, pay, demand for work, etc.)</a:t>
            </a:r>
          </a:p>
          <a:p>
            <a:pPr marL="0" indent="0">
              <a:buNone/>
            </a:pPr>
            <a:r>
              <a:rPr lang="en-US" dirty="0"/>
              <a:t>2. Social (religious communities, racial/ethnic enclaves, cultural enclaves, etc.)</a:t>
            </a:r>
          </a:p>
          <a:p>
            <a:pPr marL="0" indent="0">
              <a:buNone/>
            </a:pPr>
            <a:r>
              <a:rPr lang="en-US" dirty="0"/>
              <a:t>3. Political (persecution based on political affiliations </a:t>
            </a:r>
          </a:p>
          <a:p>
            <a:pPr marL="0" indent="0">
              <a:buNone/>
            </a:pPr>
            <a:r>
              <a:rPr lang="en-US" dirty="0"/>
              <a:t>4. Environmental (natural disasters, drought, pollution)</a:t>
            </a:r>
          </a:p>
          <a:p>
            <a:pPr marL="0" indent="0">
              <a:buNone/>
            </a:pPr>
            <a:r>
              <a:rPr lang="en-US" dirty="0"/>
              <a:t>5. Demographic (gender imbalance, overcrowding, age imbalance)</a:t>
            </a:r>
          </a:p>
        </p:txBody>
      </p:sp>
    </p:spTree>
    <p:extLst>
      <p:ext uri="{BB962C8B-B14F-4D97-AF65-F5344CB8AC3E}">
        <p14:creationId xmlns:p14="http://schemas.microsoft.com/office/powerpoint/2010/main" val="370534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Push/Pull Factors</a:t>
            </a:r>
          </a:p>
        </p:txBody>
      </p:sp>
      <p:sp>
        <p:nvSpPr>
          <p:cNvPr id="3" name="Content Placeholder 2"/>
          <p:cNvSpPr>
            <a:spLocks noGrp="1"/>
          </p:cNvSpPr>
          <p:nvPr>
            <p:ph idx="1"/>
          </p:nvPr>
        </p:nvSpPr>
        <p:spPr>
          <a:xfrm>
            <a:off x="257997" y="3012142"/>
            <a:ext cx="8494045" cy="3388658"/>
          </a:xfrm>
        </p:spPr>
        <p:txBody>
          <a:bodyPr>
            <a:normAutofit fontScale="92500"/>
          </a:bodyPr>
          <a:lstStyle/>
          <a:p>
            <a:r>
              <a:rPr lang="en-US" u="sng" dirty="0"/>
              <a:t>Intervening Obstacles</a:t>
            </a:r>
            <a:r>
              <a:rPr lang="en-US" dirty="0"/>
              <a:t>: Barriers migrants might face when migrating</a:t>
            </a:r>
          </a:p>
          <a:p>
            <a:pPr marL="457200" indent="-457200">
              <a:buAutoNum type="arabicPeriod"/>
            </a:pPr>
            <a:r>
              <a:rPr lang="en-US" dirty="0"/>
              <a:t>Economic (lack of money to cover expenses)</a:t>
            </a:r>
          </a:p>
          <a:p>
            <a:pPr marL="457200" indent="-457200">
              <a:buAutoNum type="arabicPeriod"/>
            </a:pPr>
            <a:r>
              <a:rPr lang="en-US" dirty="0"/>
              <a:t>Social (negative views towards migrants (xenophobia)</a:t>
            </a:r>
          </a:p>
          <a:p>
            <a:pPr marL="457200" indent="-457200">
              <a:buAutoNum type="arabicPeriod"/>
            </a:pPr>
            <a:r>
              <a:rPr lang="en-US" dirty="0"/>
              <a:t>Political (lack of needed visa or documentation)</a:t>
            </a:r>
          </a:p>
          <a:p>
            <a:pPr marL="457200" indent="-457200">
              <a:buAutoNum type="arabicPeriod"/>
            </a:pPr>
            <a:r>
              <a:rPr lang="en-US" dirty="0"/>
              <a:t>Environmental (Oceans, mountains, deserts, etc.)</a:t>
            </a:r>
          </a:p>
        </p:txBody>
      </p:sp>
    </p:spTree>
    <p:extLst>
      <p:ext uri="{BB962C8B-B14F-4D97-AF65-F5344CB8AC3E}">
        <p14:creationId xmlns:p14="http://schemas.microsoft.com/office/powerpoint/2010/main" val="307192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B8B4-110A-40D2-8D88-4594A54A191E}"/>
              </a:ext>
            </a:extLst>
          </p:cNvPr>
          <p:cNvSpPr>
            <a:spLocks noGrp="1"/>
          </p:cNvSpPr>
          <p:nvPr>
            <p:ph type="title"/>
          </p:nvPr>
        </p:nvSpPr>
        <p:spPr/>
        <p:txBody>
          <a:bodyPr/>
          <a:lstStyle/>
          <a:p>
            <a:r>
              <a:rPr lang="en-US" dirty="0"/>
              <a:t>Push/Pull Factors</a:t>
            </a:r>
          </a:p>
        </p:txBody>
      </p:sp>
      <p:sp>
        <p:nvSpPr>
          <p:cNvPr id="3" name="Content Placeholder 2">
            <a:extLst>
              <a:ext uri="{FF2B5EF4-FFF2-40B4-BE49-F238E27FC236}">
                <a16:creationId xmlns:a16="http://schemas.microsoft.com/office/drawing/2014/main" id="{D176B7CC-DF33-42E3-8913-FEF96BD65CFA}"/>
              </a:ext>
            </a:extLst>
          </p:cNvPr>
          <p:cNvSpPr>
            <a:spLocks noGrp="1"/>
          </p:cNvSpPr>
          <p:nvPr>
            <p:ph idx="1"/>
          </p:nvPr>
        </p:nvSpPr>
        <p:spPr/>
        <p:txBody>
          <a:bodyPr>
            <a:normAutofit fontScale="92500" lnSpcReduction="10000"/>
          </a:bodyPr>
          <a:lstStyle/>
          <a:p>
            <a:r>
              <a:rPr lang="en-US" u="sng" dirty="0"/>
              <a:t>Intervening Opportunities</a:t>
            </a:r>
            <a:r>
              <a:rPr lang="en-US" dirty="0"/>
              <a:t>: The opposite of an obstacle. If a migrant is traveling and encounters an opportunity, they may choose to stay there rather than continuing on their original path.</a:t>
            </a:r>
          </a:p>
          <a:p>
            <a:r>
              <a:rPr lang="en-US" dirty="0"/>
              <a:t>For example: What if someone decided to flee from violence in Venezuela and their goal was to make it to the U.S. as a refugee, but along the way they passed a business in need of workers in Panama? They might choose to take the economic opportunity in Panama and end their journey. </a:t>
            </a:r>
          </a:p>
        </p:txBody>
      </p:sp>
    </p:spTree>
    <p:extLst>
      <p:ext uri="{BB962C8B-B14F-4D97-AF65-F5344CB8AC3E}">
        <p14:creationId xmlns:p14="http://schemas.microsoft.com/office/powerpoint/2010/main" val="166333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dirty="0"/>
              <a:t>Migration throughout History</a:t>
            </a:r>
          </a:p>
        </p:txBody>
      </p:sp>
      <p:sp>
        <p:nvSpPr>
          <p:cNvPr id="3" name="Content Placeholder 2"/>
          <p:cNvSpPr>
            <a:spLocks noGrp="1"/>
          </p:cNvSpPr>
          <p:nvPr>
            <p:ph idx="1"/>
          </p:nvPr>
        </p:nvSpPr>
        <p:spPr/>
        <p:txBody>
          <a:bodyPr>
            <a:normAutofit/>
          </a:bodyPr>
          <a:lstStyle/>
          <a:p>
            <a:r>
              <a:rPr lang="en-US" dirty="0"/>
              <a:t>Age of Exploration: Europeans migrate to “New World” seeking resources and markets in a mercantilist system of wealth accumulation. </a:t>
            </a:r>
          </a:p>
          <a:p>
            <a:r>
              <a:rPr lang="en-US" dirty="0"/>
              <a:t>Colonization: As Europeans moved into new areas, native languages, religions, food, customs, and other cultural artifacts mixed together </a:t>
            </a:r>
            <a:r>
              <a:rPr lang="en-US" u="sng" dirty="0"/>
              <a:t>through Cultural diffusion: </a:t>
            </a:r>
            <a:r>
              <a:rPr lang="en-US" dirty="0"/>
              <a:t>the spreading and blending of culture.</a:t>
            </a:r>
          </a:p>
        </p:txBody>
      </p:sp>
    </p:spTree>
    <p:extLst>
      <p:ext uri="{BB962C8B-B14F-4D97-AF65-F5344CB8AC3E}">
        <p14:creationId xmlns:p14="http://schemas.microsoft.com/office/powerpoint/2010/main" val="59834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dirty="0"/>
              <a:t>Migration throughout History</a:t>
            </a:r>
          </a:p>
        </p:txBody>
      </p:sp>
      <p:sp>
        <p:nvSpPr>
          <p:cNvPr id="3" name="Content Placeholder 2"/>
          <p:cNvSpPr>
            <a:spLocks noGrp="1"/>
          </p:cNvSpPr>
          <p:nvPr>
            <p:ph idx="1"/>
          </p:nvPr>
        </p:nvSpPr>
        <p:spPr/>
        <p:txBody>
          <a:bodyPr>
            <a:normAutofit/>
          </a:bodyPr>
          <a:lstStyle/>
          <a:p>
            <a:r>
              <a:rPr lang="en-US" u="sng" dirty="0"/>
              <a:t>Forced Migration</a:t>
            </a:r>
            <a:r>
              <a:rPr lang="en-US" dirty="0"/>
              <a:t>: people migrate due to threats of violence.</a:t>
            </a:r>
          </a:p>
          <a:p>
            <a:r>
              <a:rPr lang="en-US" dirty="0"/>
              <a:t>The Atlantic slave trade developed as a consequence of European colonization of the Americas. </a:t>
            </a:r>
          </a:p>
          <a:p>
            <a:r>
              <a:rPr lang="en-US" dirty="0"/>
              <a:t>Today, the UN estimates that 21 million people are victimized by forced labor, globally.</a:t>
            </a:r>
          </a:p>
        </p:txBody>
      </p:sp>
    </p:spTree>
    <p:extLst>
      <p:ext uri="{BB962C8B-B14F-4D97-AF65-F5344CB8AC3E}">
        <p14:creationId xmlns:p14="http://schemas.microsoft.com/office/powerpoint/2010/main" val="2095322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dirty="0"/>
              <a:t>Migration throughout History</a:t>
            </a:r>
          </a:p>
        </p:txBody>
      </p:sp>
      <p:sp>
        <p:nvSpPr>
          <p:cNvPr id="3" name="Content Placeholder 2"/>
          <p:cNvSpPr>
            <a:spLocks noGrp="1"/>
          </p:cNvSpPr>
          <p:nvPr>
            <p:ph idx="1"/>
          </p:nvPr>
        </p:nvSpPr>
        <p:spPr>
          <a:xfrm>
            <a:off x="712787" y="3012142"/>
            <a:ext cx="8098793" cy="3388658"/>
          </a:xfrm>
        </p:spPr>
        <p:txBody>
          <a:bodyPr>
            <a:normAutofit lnSpcReduction="10000"/>
          </a:bodyPr>
          <a:lstStyle/>
          <a:p>
            <a:r>
              <a:rPr lang="en-US" dirty="0"/>
              <a:t>Some migrants are forced to migrant by conditions/crisis in their home country.</a:t>
            </a:r>
          </a:p>
          <a:p>
            <a:pPr marL="0" indent="0">
              <a:buNone/>
            </a:pPr>
            <a:r>
              <a:rPr lang="en-US" dirty="0"/>
              <a:t>-</a:t>
            </a:r>
            <a:r>
              <a:rPr lang="en-US" u="sng" dirty="0"/>
              <a:t>Internally displaced person: </a:t>
            </a:r>
            <a:r>
              <a:rPr lang="en-US" dirty="0"/>
              <a:t>migrants who flee to another area of their country.</a:t>
            </a:r>
          </a:p>
          <a:p>
            <a:pPr marL="0" indent="0">
              <a:buNone/>
            </a:pPr>
            <a:r>
              <a:rPr lang="en-US" dirty="0"/>
              <a:t>-</a:t>
            </a:r>
            <a:r>
              <a:rPr lang="en-US" u="sng" dirty="0"/>
              <a:t>Refugee: </a:t>
            </a:r>
            <a:r>
              <a:rPr lang="en-US" dirty="0"/>
              <a:t>migrants that cross international borders and believe they will be harmed if they return home.</a:t>
            </a:r>
          </a:p>
          <a:p>
            <a:pPr marL="0" indent="0">
              <a:buNone/>
            </a:pPr>
            <a:r>
              <a:rPr lang="en-US" dirty="0"/>
              <a:t>-</a:t>
            </a:r>
            <a:r>
              <a:rPr lang="en-US" u="sng" dirty="0"/>
              <a:t>Asylum seeker</a:t>
            </a:r>
            <a:r>
              <a:rPr lang="en-US" dirty="0"/>
              <a:t>: a migrant who requests protection</a:t>
            </a:r>
          </a:p>
        </p:txBody>
      </p:sp>
    </p:spTree>
    <p:extLst>
      <p:ext uri="{BB962C8B-B14F-4D97-AF65-F5344CB8AC3E}">
        <p14:creationId xmlns:p14="http://schemas.microsoft.com/office/powerpoint/2010/main" val="3138686865"/>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16888</TotalTime>
  <Words>1402</Words>
  <Application>Microsoft Office PowerPoint</Application>
  <PresentationFormat>On-screen Show (4:3)</PresentationFormat>
  <Paragraphs>101</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Arial Rounded MT Bold</vt:lpstr>
      <vt:lpstr>Sky</vt:lpstr>
      <vt:lpstr>Section 3: Migration</vt:lpstr>
      <vt:lpstr>Migration</vt:lpstr>
      <vt:lpstr>Apply It!: Push/Pull Factors</vt:lpstr>
      <vt:lpstr>Push/Pull Factors</vt:lpstr>
      <vt:lpstr>Push/Pull Factors</vt:lpstr>
      <vt:lpstr>Push/Pull Factors</vt:lpstr>
      <vt:lpstr>Migration throughout History</vt:lpstr>
      <vt:lpstr>Migration throughout History</vt:lpstr>
      <vt:lpstr>Migration throughout History</vt:lpstr>
      <vt:lpstr>Migration Trends</vt:lpstr>
      <vt:lpstr>Migration Trends in U.S.</vt:lpstr>
      <vt:lpstr>Migration Trends in U.S.</vt:lpstr>
      <vt:lpstr>Migration Trends in the US</vt:lpstr>
      <vt:lpstr>Apply It!</vt:lpstr>
      <vt:lpstr>Issue with Migration</vt:lpstr>
      <vt:lpstr>Other types of Migration</vt:lpstr>
      <vt:lpstr>Other types of Migration</vt:lpstr>
      <vt:lpstr>Patterns of Migration</vt:lpstr>
      <vt:lpstr>Patterns of Migration</vt:lpstr>
      <vt:lpstr>Apply It!</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Population</dc:title>
  <dc:creator>teacher</dc:creator>
  <cp:lastModifiedBy>John Burgess</cp:lastModifiedBy>
  <cp:revision>76</cp:revision>
  <cp:lastPrinted>2019-08-28T11:55:16Z</cp:lastPrinted>
  <dcterms:created xsi:type="dcterms:W3CDTF">2018-12-11T17:07:42Z</dcterms:created>
  <dcterms:modified xsi:type="dcterms:W3CDTF">2019-10-28T13:20:51Z</dcterms:modified>
</cp:coreProperties>
</file>