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42" r:id="rId5"/>
    <p:sldId id="291" r:id="rId6"/>
    <p:sldId id="293" r:id="rId7"/>
    <p:sldId id="321" r:id="rId8"/>
    <p:sldId id="322" r:id="rId9"/>
    <p:sldId id="323" r:id="rId10"/>
    <p:sldId id="344" r:id="rId11"/>
    <p:sldId id="295" r:id="rId12"/>
    <p:sldId id="326" r:id="rId13"/>
    <p:sldId id="324" r:id="rId14"/>
    <p:sldId id="325" r:id="rId15"/>
    <p:sldId id="296" r:id="rId16"/>
    <p:sldId id="327" r:id="rId17"/>
    <p:sldId id="331" r:id="rId18"/>
    <p:sldId id="328" r:id="rId19"/>
    <p:sldId id="329" r:id="rId20"/>
    <p:sldId id="330" r:id="rId21"/>
    <p:sldId id="332" r:id="rId22"/>
    <p:sldId id="333" r:id="rId23"/>
    <p:sldId id="345" r:id="rId24"/>
    <p:sldId id="343" r:id="rId25"/>
    <p:sldId id="334" r:id="rId26"/>
    <p:sldId id="335" r:id="rId27"/>
    <p:sldId id="346" r:id="rId28"/>
    <p:sldId id="336" r:id="rId29"/>
    <p:sldId id="337" r:id="rId30"/>
    <p:sldId id="338" r:id="rId31"/>
    <p:sldId id="339" r:id="rId32"/>
    <p:sldId id="340"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536"/>
    <a:srgbClr val="F99D3D"/>
    <a:srgbClr val="FAB164"/>
    <a:srgbClr val="28D1A9"/>
    <a:srgbClr val="52602B"/>
    <a:srgbClr val="1BA3B5"/>
    <a:srgbClr val="126F7C"/>
    <a:srgbClr val="495B1E"/>
    <a:srgbClr val="25805F"/>
    <a:srgbClr val="3D5C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44" autoAdjust="0"/>
  </p:normalViewPr>
  <p:slideViewPr>
    <p:cSldViewPr snapToGrid="0">
      <p:cViewPr varScale="1">
        <p:scale>
          <a:sx n="55" d="100"/>
          <a:sy n="55" d="100"/>
        </p:scale>
        <p:origin x="37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2983E-CC89-4548-8C6F-9B720F777649}" type="datetimeFigureOut">
              <a:rPr lang="en-US" smtClean="0"/>
              <a:pPr/>
              <a:t>10/1/2019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E418D7-15E6-7B44-AD71-9BA962461EC6}" type="slidenum">
              <a:rPr lang="en-US" smtClean="0"/>
              <a:pPr/>
              <a:t>‹#›</a:t>
            </a:fld>
            <a:endParaRPr lang="en-US"/>
          </a:p>
        </p:txBody>
      </p:sp>
    </p:spTree>
    <p:extLst>
      <p:ext uri="{BB962C8B-B14F-4D97-AF65-F5344CB8AC3E}">
        <p14:creationId xmlns:p14="http://schemas.microsoft.com/office/powerpoint/2010/main" val="403281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2E804-5F7A-8041-8121-1EDE481348AF}" type="datetimeFigureOut">
              <a:rPr lang="en-US" smtClean="0"/>
              <a:pPr/>
              <a:t>9/30/2019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444B1-90E1-8645-8D8C-E30036187DD6}" type="slidenum">
              <a:rPr lang="en-US" smtClean="0"/>
              <a:pPr/>
              <a:t>‹#›</a:t>
            </a:fld>
            <a:endParaRPr lang="en-US"/>
          </a:p>
        </p:txBody>
      </p:sp>
    </p:spTree>
    <p:extLst>
      <p:ext uri="{BB962C8B-B14F-4D97-AF65-F5344CB8AC3E}">
        <p14:creationId xmlns:p14="http://schemas.microsoft.com/office/powerpoint/2010/main" val="1113539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a:t>
            </a:fld>
            <a:endParaRPr lang="en-US"/>
          </a:p>
        </p:txBody>
      </p:sp>
    </p:spTree>
    <p:extLst>
      <p:ext uri="{BB962C8B-B14F-4D97-AF65-F5344CB8AC3E}">
        <p14:creationId xmlns:p14="http://schemas.microsoft.com/office/powerpoint/2010/main" val="179668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US, do your parents go vote on every single law that’s introduced?  Every budget item?  Everything on a local, state, national level?  NO.  It doesn’t make sense.  They vote for people who they believe will vote in line with their beliefs on issues, and those elected representatives vote on each individual law, etc.</a:t>
            </a:r>
          </a:p>
          <a:p>
            <a:endParaRPr lang="en-US" baseline="0" dirty="0"/>
          </a:p>
          <a:p>
            <a:r>
              <a:rPr lang="en-US" baseline="0" dirty="0"/>
              <a:t>-Do your parents only vote for one person and that one person chooses everything for them?  No- there are state representatives, local representatives, congressmen, senators, the president, etc.</a:t>
            </a:r>
          </a:p>
          <a:p>
            <a:endParaRPr lang="en-US" baseline="0" dirty="0"/>
          </a:p>
          <a:p>
            <a:r>
              <a:rPr lang="en-US" baseline="0" dirty="0"/>
              <a:t>-Can you think of an example of a TRUE democracy that has existed in the history of the world? (Ancient Greece)</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11</a:t>
            </a:fld>
            <a:endParaRPr lang="en-US"/>
          </a:p>
        </p:txBody>
      </p:sp>
    </p:spTree>
    <p:extLst>
      <p:ext uri="{BB962C8B-B14F-4D97-AF65-F5344CB8AC3E}">
        <p14:creationId xmlns:p14="http://schemas.microsoft.com/office/powerpoint/2010/main" val="189344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the 4 characteristics of a country?</a:t>
            </a:r>
          </a:p>
          <a:p>
            <a:r>
              <a:rPr lang="en-US" dirty="0"/>
              <a:t>-What are the two government systems?</a:t>
            </a:r>
          </a:p>
          <a:p>
            <a:r>
              <a:rPr lang="en-US" dirty="0"/>
              <a:t>-Give me an example of a country with a unitary</a:t>
            </a:r>
            <a:r>
              <a:rPr lang="en-US" baseline="0" dirty="0"/>
              <a:t> system?  What does a unitary system mean?</a:t>
            </a:r>
          </a:p>
          <a:p>
            <a:r>
              <a:rPr lang="en-US" baseline="0" dirty="0"/>
              <a:t>-Give me an example of a country with a federal system?  What does a federal system mean?</a:t>
            </a:r>
          </a:p>
          <a:p>
            <a:r>
              <a:rPr lang="en-US" baseline="0" dirty="0"/>
              <a:t>-What are some types of authoritarian governments?</a:t>
            </a:r>
          </a:p>
          <a:p>
            <a:r>
              <a:rPr lang="en-US" baseline="0" dirty="0"/>
              <a:t>-What are the two different types of democracy?</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12</a:t>
            </a:fld>
            <a:endParaRPr lang="en-US"/>
          </a:p>
        </p:txBody>
      </p:sp>
    </p:spTree>
    <p:extLst>
      <p:ext uri="{BB962C8B-B14F-4D97-AF65-F5344CB8AC3E}">
        <p14:creationId xmlns:p14="http://schemas.microsoft.com/office/powerpoint/2010/main" val="42901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sure students understand</a:t>
            </a:r>
            <a:r>
              <a:rPr lang="en-US" baseline="0" dirty="0"/>
              <a:t> the question FOR WHOM</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13</a:t>
            </a:fld>
            <a:endParaRPr lang="en-US"/>
          </a:p>
        </p:txBody>
      </p:sp>
    </p:spTree>
    <p:extLst>
      <p:ext uri="{BB962C8B-B14F-4D97-AF65-F5344CB8AC3E}">
        <p14:creationId xmlns:p14="http://schemas.microsoft.com/office/powerpoint/2010/main" val="149145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-Break</a:t>
            </a:r>
            <a:r>
              <a:rPr lang="en-US" baseline="0" dirty="0"/>
              <a:t> down the definition.  What do these terms mean?  What are means of production? What does the second bullet mean?</a:t>
            </a:r>
          </a:p>
          <a:p>
            <a:r>
              <a:rPr lang="en-US" baseline="0" dirty="0"/>
              <a:t>-Let’s say John comes up with a great idea for a shoe.  In most countries, John could buy a shoe factory and make shoes and sell them for a profit.  In a command economy, you can’t do that.  The government owns the factories.  They decide who makes shoes.</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14</a:t>
            </a:fld>
            <a:endParaRPr lang="en-US"/>
          </a:p>
        </p:txBody>
      </p:sp>
    </p:spTree>
    <p:extLst>
      <p:ext uri="{BB962C8B-B14F-4D97-AF65-F5344CB8AC3E}">
        <p14:creationId xmlns:p14="http://schemas.microsoft.com/office/powerpoint/2010/main" val="2219750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does Nike know how many of a certain shoe to make?</a:t>
            </a:r>
            <a:r>
              <a:rPr lang="en-US" baseline="0" dirty="0"/>
              <a:t>  How do they know how much money to charge for shoes?  Does someone tell them?  Do they get a secret email that says exactly how many of each shoe to make and how much money to charge for the shoes??</a:t>
            </a:r>
          </a:p>
          <a:p>
            <a:r>
              <a:rPr lang="en-US" baseline="0" dirty="0"/>
              <a:t>	-NO!  They will make as many shoes as they believe they can sell, and they will sell them for as much money as they believe they can</a:t>
            </a:r>
          </a:p>
        </p:txBody>
      </p:sp>
      <p:sp>
        <p:nvSpPr>
          <p:cNvPr id="4" name="Slide Number Placeholder 3"/>
          <p:cNvSpPr>
            <a:spLocks noGrp="1"/>
          </p:cNvSpPr>
          <p:nvPr>
            <p:ph type="sldNum" sz="quarter" idx="10"/>
          </p:nvPr>
        </p:nvSpPr>
        <p:spPr/>
        <p:txBody>
          <a:bodyPr/>
          <a:lstStyle/>
          <a:p>
            <a:fld id="{937444B1-90E1-8645-8D8C-E30036187DD6}" type="slidenum">
              <a:rPr lang="en-US" smtClean="0"/>
              <a:pPr/>
              <a:t>15</a:t>
            </a:fld>
            <a:endParaRPr lang="en-US"/>
          </a:p>
        </p:txBody>
      </p:sp>
    </p:spTree>
    <p:extLst>
      <p:ext uri="{BB962C8B-B14F-4D97-AF65-F5344CB8AC3E}">
        <p14:creationId xmlns:p14="http://schemas.microsoft.com/office/powerpoint/2010/main" val="88154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All countries fall somewhere in the middle.  It’s very hard to have the government control absolutely EVERY aspect of the economy, and it’s also extremely hard for the government to be completely uninvolved.  It’s easy to see why a command economy sounds bad, but imagine a TRUE market system.  There are no laws that say people have to wash their hands before they cook your food.  There’s no FDA that makes sure our medicine and food is safe.  It’s like the wild west with no rules.</a:t>
            </a:r>
          </a:p>
          <a:p>
            <a:endParaRPr lang="en-US" baseline="0" dirty="0"/>
          </a:p>
          <a:p>
            <a:r>
              <a:rPr lang="en-US" baseline="0" dirty="0"/>
              <a:t>-State runs basic industries such as transportation, communication, banking.  Sometimes called welfare state because it can provide housing, healthcare, child care</a:t>
            </a:r>
          </a:p>
        </p:txBody>
      </p:sp>
      <p:sp>
        <p:nvSpPr>
          <p:cNvPr id="4" name="Slide Number Placeholder 3"/>
          <p:cNvSpPr>
            <a:spLocks noGrp="1"/>
          </p:cNvSpPr>
          <p:nvPr>
            <p:ph type="sldNum" sz="quarter" idx="10"/>
          </p:nvPr>
        </p:nvSpPr>
        <p:spPr/>
        <p:txBody>
          <a:bodyPr/>
          <a:lstStyle/>
          <a:p>
            <a:fld id="{937444B1-90E1-8645-8D8C-E30036187DD6}" type="slidenum">
              <a:rPr lang="en-US" smtClean="0"/>
              <a:pPr/>
              <a:t>16</a:t>
            </a:fld>
            <a:endParaRPr lang="en-US"/>
          </a:p>
        </p:txBody>
      </p:sp>
    </p:spTree>
    <p:extLst>
      <p:ext uri="{BB962C8B-B14F-4D97-AF65-F5344CB8AC3E}">
        <p14:creationId xmlns:p14="http://schemas.microsoft.com/office/powerpoint/2010/main" val="115885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students come to the board and write in where they think certain countries fall on the spectrum</a:t>
            </a:r>
          </a:p>
        </p:txBody>
      </p:sp>
      <p:sp>
        <p:nvSpPr>
          <p:cNvPr id="4" name="Slide Number Placeholder 3"/>
          <p:cNvSpPr>
            <a:spLocks noGrp="1"/>
          </p:cNvSpPr>
          <p:nvPr>
            <p:ph type="sldNum" sz="quarter" idx="10"/>
          </p:nvPr>
        </p:nvSpPr>
        <p:spPr/>
        <p:txBody>
          <a:bodyPr/>
          <a:lstStyle/>
          <a:p>
            <a:fld id="{937444B1-90E1-8645-8D8C-E30036187DD6}" type="slidenum">
              <a:rPr lang="en-US" smtClean="0"/>
              <a:pPr/>
              <a:t>17</a:t>
            </a:fld>
            <a:endParaRPr lang="en-US"/>
          </a:p>
        </p:txBody>
      </p:sp>
    </p:spTree>
    <p:extLst>
      <p:ext uri="{BB962C8B-B14F-4D97-AF65-F5344CB8AC3E}">
        <p14:creationId xmlns:p14="http://schemas.microsoft.com/office/powerpoint/2010/main" val="273819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 understand how economics</a:t>
            </a:r>
            <a:r>
              <a:rPr lang="en-US" baseline="0" dirty="0"/>
              <a:t> and government are directly related, but they are NOT the same thing!</a:t>
            </a:r>
          </a:p>
          <a:p>
            <a:r>
              <a:rPr lang="en-US" baseline="0" dirty="0"/>
              <a:t>-What ECONOMIC SYSTEM is the US? (Mixed, closer to Market)</a:t>
            </a:r>
          </a:p>
          <a:p>
            <a:r>
              <a:rPr lang="en-US" baseline="0" dirty="0"/>
              <a:t>-What GOVERNMENT SYSTEM is the US? (Federal)</a:t>
            </a:r>
          </a:p>
          <a:p>
            <a:r>
              <a:rPr lang="en-US" baseline="0" dirty="0"/>
              <a:t>-What are the three basic economic questions?</a:t>
            </a:r>
          </a:p>
          <a:p>
            <a:r>
              <a:rPr lang="en-US" baseline="0" dirty="0"/>
              <a:t>-What is a command economy?</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18</a:t>
            </a:fld>
            <a:endParaRPr lang="en-US"/>
          </a:p>
        </p:txBody>
      </p:sp>
    </p:spTree>
    <p:extLst>
      <p:ext uri="{BB962C8B-B14F-4D97-AF65-F5344CB8AC3E}">
        <p14:creationId xmlns:p14="http://schemas.microsoft.com/office/powerpoint/2010/main" val="141832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GDP Ranking by International Monetary</a:t>
            </a:r>
            <a:r>
              <a:rPr lang="en-US" baseline="0" dirty="0"/>
              <a:t> Fund:</a:t>
            </a:r>
            <a:br>
              <a:rPr lang="en-US" baseline="0" dirty="0"/>
            </a:br>
            <a:r>
              <a:rPr lang="en-US" baseline="0" dirty="0"/>
              <a:t>US- 17.5trillion dollars</a:t>
            </a:r>
          </a:p>
          <a:p>
            <a:r>
              <a:rPr lang="en-US" baseline="0" dirty="0"/>
              <a:t>China- 10.4 trillion dollars</a:t>
            </a:r>
          </a:p>
          <a:p>
            <a:r>
              <a:rPr lang="en-US" baseline="0" dirty="0"/>
              <a:t>Japan 4.6 trillion dollars</a:t>
            </a:r>
          </a:p>
          <a:p>
            <a:endParaRPr lang="en-US" baseline="0" dirty="0"/>
          </a:p>
          <a:p>
            <a:r>
              <a:rPr lang="en-US" baseline="0" dirty="0"/>
              <a:t>If you count the whole European Union together, it would be just above the US at 18.45 million dollars</a:t>
            </a:r>
          </a:p>
          <a:p>
            <a:endParaRPr lang="en-US" baseline="0" dirty="0"/>
          </a:p>
          <a:p>
            <a:r>
              <a:rPr lang="en-US" baseline="0" dirty="0"/>
              <a:t>You will also hear the term GDP per capita.  This is the GDP divided by the number of people who live somewhere.</a:t>
            </a:r>
          </a:p>
          <a:p>
            <a:r>
              <a:rPr lang="en-US" baseline="0" dirty="0"/>
              <a:t>	-US is ranked 10</a:t>
            </a:r>
            <a:r>
              <a:rPr lang="en-US" baseline="30000" dirty="0"/>
              <a:t>th</a:t>
            </a:r>
            <a:r>
              <a:rPr lang="en-US" baseline="0" dirty="0"/>
              <a:t> at $54,597 per capita.  1 is Luxembourg with $111,716 per person (total is only</a:t>
            </a:r>
          </a:p>
          <a:p>
            <a:r>
              <a:rPr lang="en-US" baseline="0" dirty="0"/>
              <a:t>	-China drops WAY down to $7589 per capita.  Why???</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19</a:t>
            </a:fld>
            <a:endParaRPr lang="en-US"/>
          </a:p>
        </p:txBody>
      </p:sp>
    </p:spTree>
    <p:extLst>
      <p:ext uri="{BB962C8B-B14F-4D97-AF65-F5344CB8AC3E}">
        <p14:creationId xmlns:p14="http://schemas.microsoft.com/office/powerpoint/2010/main" val="281199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444B1-90E1-8645-8D8C-E30036187DD6}" type="slidenum">
              <a:rPr lang="en-US" smtClean="0"/>
              <a:pPr/>
              <a:t>20</a:t>
            </a:fld>
            <a:endParaRPr lang="en-US"/>
          </a:p>
        </p:txBody>
      </p:sp>
    </p:spTree>
    <p:extLst>
      <p:ext uri="{BB962C8B-B14F-4D97-AF65-F5344CB8AC3E}">
        <p14:creationId xmlns:p14="http://schemas.microsoft.com/office/powerpoint/2010/main" val="244598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a:t>
            </a:r>
            <a:r>
              <a:rPr lang="en-US" baseline="0" dirty="0"/>
              <a:t> clicking, ask students what they think a country needs to have to be a country.  Write their answers on the board, and then compare to the 4 characteristics</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3</a:t>
            </a:fld>
            <a:endParaRPr lang="en-US"/>
          </a:p>
        </p:txBody>
      </p:sp>
    </p:spTree>
    <p:extLst>
      <p:ext uri="{BB962C8B-B14F-4D97-AF65-F5344CB8AC3E}">
        <p14:creationId xmlns:p14="http://schemas.microsoft.com/office/powerpoint/2010/main" val="2436901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developing countries do not have any industry.  They</a:t>
            </a:r>
            <a:r>
              <a:rPr lang="en-US" baseline="0" dirty="0"/>
              <a:t> extract raw natural resources, sell those resources to developed countries, the developed countries turn the natural resources into usable goods, and then those goods can then be sold back to the developing countries</a:t>
            </a:r>
            <a:endParaRPr lang="en-US" dirty="0"/>
          </a:p>
          <a:p>
            <a:r>
              <a:rPr lang="en-US" dirty="0"/>
              <a:t>-Ask students for examples of developing countries</a:t>
            </a:r>
          </a:p>
        </p:txBody>
      </p:sp>
      <p:sp>
        <p:nvSpPr>
          <p:cNvPr id="4" name="Slide Number Placeholder 3"/>
          <p:cNvSpPr>
            <a:spLocks noGrp="1"/>
          </p:cNvSpPr>
          <p:nvPr>
            <p:ph type="sldNum" sz="quarter" idx="10"/>
          </p:nvPr>
        </p:nvSpPr>
        <p:spPr/>
        <p:txBody>
          <a:bodyPr/>
          <a:lstStyle/>
          <a:p>
            <a:fld id="{937444B1-90E1-8645-8D8C-E30036187DD6}" type="slidenum">
              <a:rPr lang="en-US" smtClean="0"/>
              <a:pPr/>
              <a:t>22</a:t>
            </a:fld>
            <a:endParaRPr lang="en-US"/>
          </a:p>
        </p:txBody>
      </p:sp>
    </p:spTree>
    <p:extLst>
      <p:ext uri="{BB962C8B-B14F-4D97-AF65-F5344CB8AC3E}">
        <p14:creationId xmlns:p14="http://schemas.microsoft.com/office/powerpoint/2010/main" val="216809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students</a:t>
            </a:r>
            <a:r>
              <a:rPr lang="en-US" baseline="0" dirty="0"/>
              <a:t> for examples of developed countries</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23</a:t>
            </a:fld>
            <a:endParaRPr lang="en-US"/>
          </a:p>
        </p:txBody>
      </p:sp>
    </p:spTree>
    <p:extLst>
      <p:ext uri="{BB962C8B-B14F-4D97-AF65-F5344CB8AC3E}">
        <p14:creationId xmlns:p14="http://schemas.microsoft.com/office/powerpoint/2010/main" val="872358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25</a:t>
            </a:fld>
            <a:endParaRPr lang="en-US"/>
          </a:p>
        </p:txBody>
      </p:sp>
    </p:spTree>
    <p:extLst>
      <p:ext uri="{BB962C8B-B14F-4D97-AF65-F5344CB8AC3E}">
        <p14:creationId xmlns:p14="http://schemas.microsoft.com/office/powerpoint/2010/main" val="3122052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26</a:t>
            </a:fld>
            <a:endParaRPr lang="en-US"/>
          </a:p>
        </p:txBody>
      </p:sp>
    </p:spTree>
    <p:extLst>
      <p:ext uri="{BB962C8B-B14F-4D97-AF65-F5344CB8AC3E}">
        <p14:creationId xmlns:p14="http://schemas.microsoft.com/office/powerpoint/2010/main" val="214601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if John owns a plot of land with rubber trees, he grows the rubber, and then sells it to Firestone.  Firestone takes the rubber and turns it into tires.  What type of economic activity is John participating in?  What type of economic activity is Firestone participating in?</a:t>
            </a:r>
          </a:p>
        </p:txBody>
      </p:sp>
      <p:sp>
        <p:nvSpPr>
          <p:cNvPr id="4" name="Slide Number Placeholder 3"/>
          <p:cNvSpPr>
            <a:spLocks noGrp="1"/>
          </p:cNvSpPr>
          <p:nvPr>
            <p:ph type="sldNum" sz="quarter" idx="10"/>
          </p:nvPr>
        </p:nvSpPr>
        <p:spPr/>
        <p:txBody>
          <a:bodyPr/>
          <a:lstStyle/>
          <a:p>
            <a:fld id="{937444B1-90E1-8645-8D8C-E30036187DD6}" type="slidenum">
              <a:rPr lang="en-US" smtClean="0"/>
              <a:pPr/>
              <a:t>27</a:t>
            </a:fld>
            <a:endParaRPr lang="en-US"/>
          </a:p>
        </p:txBody>
      </p:sp>
    </p:spTree>
    <p:extLst>
      <p:ext uri="{BB962C8B-B14F-4D97-AF65-F5344CB8AC3E}">
        <p14:creationId xmlns:p14="http://schemas.microsoft.com/office/powerpoint/2010/main" val="197091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best way to remember if an activity is tertiary is to ask yourself if anything is actually being produced.  As a teacher, I don’t have anything to do with raw materials or natural resources.  I don’t grow them or catch them.  I don’t make them into finished goods.  I don’t ever touch them.</a:t>
            </a:r>
          </a:p>
          <a:p>
            <a:endParaRPr lang="en-US" baseline="0" dirty="0"/>
          </a:p>
          <a:p>
            <a:r>
              <a:rPr lang="en-US" baseline="0" dirty="0"/>
              <a:t>-Can anyone else think of an example that isn’t listed that could be tertiary? (Doctor, plumber, stock broker, customer service, etc)</a:t>
            </a:r>
          </a:p>
        </p:txBody>
      </p:sp>
      <p:sp>
        <p:nvSpPr>
          <p:cNvPr id="4" name="Slide Number Placeholder 3"/>
          <p:cNvSpPr>
            <a:spLocks noGrp="1"/>
          </p:cNvSpPr>
          <p:nvPr>
            <p:ph type="sldNum" sz="quarter" idx="10"/>
          </p:nvPr>
        </p:nvSpPr>
        <p:spPr/>
        <p:txBody>
          <a:bodyPr/>
          <a:lstStyle/>
          <a:p>
            <a:fld id="{937444B1-90E1-8645-8D8C-E30036187DD6}" type="slidenum">
              <a:rPr lang="en-US" smtClean="0"/>
              <a:pPr/>
              <a:t>28</a:t>
            </a:fld>
            <a:endParaRPr lang="en-US"/>
          </a:p>
        </p:txBody>
      </p:sp>
    </p:spTree>
    <p:extLst>
      <p:ext uri="{BB962C8B-B14F-4D97-AF65-F5344CB8AC3E}">
        <p14:creationId xmlns:p14="http://schemas.microsoft.com/office/powerpoint/2010/main" val="152291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29</a:t>
            </a:fld>
            <a:endParaRPr lang="en-US"/>
          </a:p>
        </p:txBody>
      </p:sp>
    </p:spTree>
    <p:extLst>
      <p:ext uri="{BB962C8B-B14F-4D97-AF65-F5344CB8AC3E}">
        <p14:creationId xmlns:p14="http://schemas.microsoft.com/office/powerpoint/2010/main" val="407215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ask students for their initial reactions to the film, then connect it to the material</a:t>
            </a:r>
          </a:p>
          <a:p>
            <a:r>
              <a:rPr lang="en-US" baseline="0" dirty="0"/>
              <a:t>-What type of economic activity are Alphonse and the other men in the movie participating in?</a:t>
            </a:r>
          </a:p>
          <a:p>
            <a:r>
              <a:rPr lang="en-US" baseline="0" dirty="0"/>
              <a:t>-What type of economic activity is Hershey Chocolate Company participating it when it makes its chocolate bars?</a:t>
            </a:r>
          </a:p>
          <a:p>
            <a:r>
              <a:rPr lang="en-US" baseline="0" dirty="0"/>
              <a:t>-Is this a developing country or a developed country?  Why?</a:t>
            </a:r>
          </a:p>
          <a:p>
            <a:r>
              <a:rPr lang="en-US" baseline="0" dirty="0"/>
              <a:t>-What type of farming are they participating in? (This is tricky.  It’s actually commercial even though they don’t have </a:t>
            </a:r>
            <a:r>
              <a:rPr lang="en-US" baseline="0"/>
              <a:t>modern technology)</a:t>
            </a:r>
          </a:p>
        </p:txBody>
      </p:sp>
      <p:sp>
        <p:nvSpPr>
          <p:cNvPr id="4" name="Slide Number Placeholder 3"/>
          <p:cNvSpPr>
            <a:spLocks noGrp="1"/>
          </p:cNvSpPr>
          <p:nvPr>
            <p:ph type="sldNum" sz="quarter" idx="10"/>
          </p:nvPr>
        </p:nvSpPr>
        <p:spPr/>
        <p:txBody>
          <a:bodyPr/>
          <a:lstStyle/>
          <a:p>
            <a:fld id="{937444B1-90E1-8645-8D8C-E30036187DD6}" type="slidenum">
              <a:rPr lang="en-US" smtClean="0"/>
              <a:pPr/>
              <a:t>30</a:t>
            </a:fld>
            <a:endParaRPr lang="en-US"/>
          </a:p>
        </p:txBody>
      </p:sp>
    </p:spTree>
    <p:extLst>
      <p:ext uri="{BB962C8B-B14F-4D97-AF65-F5344CB8AC3E}">
        <p14:creationId xmlns:p14="http://schemas.microsoft.com/office/powerpoint/2010/main" val="183370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only is the state of Georgia within the US,</a:t>
            </a:r>
            <a:r>
              <a:rPr lang="en-US" baseline="0" dirty="0"/>
              <a:t> so is the Chattahoochee River, Lake Lanier, etc</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4</a:t>
            </a:fld>
            <a:endParaRPr lang="en-US"/>
          </a:p>
        </p:txBody>
      </p:sp>
    </p:spTree>
    <p:extLst>
      <p:ext uri="{BB962C8B-B14F-4D97-AF65-F5344CB8AC3E}">
        <p14:creationId xmlns:p14="http://schemas.microsoft.com/office/powerpoint/2010/main" val="313328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students how does the government protect it’s citizens?  Police force, military, laws, safe food, etc</a:t>
            </a:r>
          </a:p>
          <a:p>
            <a:r>
              <a:rPr lang="en-US" baseline="0" dirty="0"/>
              <a:t>-Talk about the draft, all men have to fill out a draft card when they turn 18</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5</a:t>
            </a:fld>
            <a:endParaRPr lang="en-US"/>
          </a:p>
        </p:txBody>
      </p:sp>
    </p:spTree>
    <p:extLst>
      <p:ext uri="{BB962C8B-B14F-4D97-AF65-F5344CB8AC3E}">
        <p14:creationId xmlns:p14="http://schemas.microsoft.com/office/powerpoint/2010/main" val="25751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Sovereignty-</a:t>
            </a:r>
            <a:r>
              <a:rPr lang="en-US" baseline="0" dirty="0"/>
              <a:t> the full right and power of a governing body to govern itself without any interference from outside sources or bodies</a:t>
            </a:r>
          </a:p>
          <a:p>
            <a:r>
              <a:rPr lang="en-US" baseline="0" dirty="0"/>
              <a:t>-INSIDE the US boundaries, the US has the full rights to establish our own policies and laws without listening to someone else</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6</a:t>
            </a:fld>
            <a:endParaRPr lang="en-US"/>
          </a:p>
        </p:txBody>
      </p:sp>
    </p:spTree>
    <p:extLst>
      <p:ext uri="{BB962C8B-B14F-4D97-AF65-F5344CB8AC3E}">
        <p14:creationId xmlns:p14="http://schemas.microsoft.com/office/powerpoint/2010/main" val="384384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Sovereignty-</a:t>
            </a:r>
            <a:r>
              <a:rPr lang="en-US" baseline="0" dirty="0"/>
              <a:t> the full right and power of a governing body to govern itself without any interference from outside sources or bodies</a:t>
            </a:r>
          </a:p>
          <a:p>
            <a:r>
              <a:rPr lang="en-US" baseline="0" dirty="0"/>
              <a:t>-INSIDE the US boundaries, the US has the full rights to establish our own policies and laws without listening to someone else</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7</a:t>
            </a:fld>
            <a:endParaRPr lang="en-US"/>
          </a:p>
        </p:txBody>
      </p:sp>
    </p:spTree>
    <p:extLst>
      <p:ext uri="{BB962C8B-B14F-4D97-AF65-F5344CB8AC3E}">
        <p14:creationId xmlns:p14="http://schemas.microsoft.com/office/powerpoint/2010/main" val="276097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 unitary system, it doesn’t necessarily mean that there is</a:t>
            </a:r>
            <a:r>
              <a:rPr lang="en-US" baseline="0" dirty="0"/>
              <a:t> no local government.  It just means that all government power derives from one central government.  The central government can delegate powers to smaller divisions, but then can also take that power away</a:t>
            </a:r>
          </a:p>
          <a:p>
            <a:endParaRPr lang="en-US" baseline="0" dirty="0"/>
          </a:p>
          <a:p>
            <a:r>
              <a:rPr lang="en-US" baseline="0" dirty="0"/>
              <a:t>-FEDERAL- in the US, the Constitution lays out what powers are for the national government, and what powers are reserved to the state governments</a:t>
            </a:r>
          </a:p>
          <a:p>
            <a:endParaRPr lang="en-US" baseline="0" dirty="0"/>
          </a:p>
          <a:p>
            <a:r>
              <a:rPr lang="en-US" baseline="0" dirty="0"/>
              <a:t>-You must be unitary or federal.  You cannot be both.  You cannot be neither</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8</a:t>
            </a:fld>
            <a:endParaRPr lang="en-US"/>
          </a:p>
        </p:txBody>
      </p:sp>
    </p:spTree>
    <p:extLst>
      <p:ext uri="{BB962C8B-B14F-4D97-AF65-F5344CB8AC3E}">
        <p14:creationId xmlns:p14="http://schemas.microsoft.com/office/powerpoint/2010/main" val="160385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students to point out some important countries under both systems</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9</a:t>
            </a:fld>
            <a:endParaRPr lang="en-US"/>
          </a:p>
        </p:txBody>
      </p:sp>
    </p:spTree>
    <p:extLst>
      <p:ext uri="{BB962C8B-B14F-4D97-AF65-F5344CB8AC3E}">
        <p14:creationId xmlns:p14="http://schemas.microsoft.com/office/powerpoint/2010/main" val="18053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NOT CONFUSE</a:t>
            </a:r>
            <a:r>
              <a:rPr lang="en-US" baseline="0" dirty="0"/>
              <a:t> AUTHORITARIAN WITH UNITARY.  Because a dictatorship exists in a unitary system, sometimes students get confused and think that unitary is bad.  But that is not necessarily true.  Remember that the UK is a unitary system</a:t>
            </a:r>
          </a:p>
          <a:p>
            <a:endParaRPr lang="en-US" baseline="0" dirty="0"/>
          </a:p>
          <a:p>
            <a:r>
              <a:rPr lang="en-US" baseline="0" dirty="0"/>
              <a:t>-Examples for each type (Cuba: dictatorship, North Korea: Totalitarianism, UK: Monarchy)</a:t>
            </a:r>
          </a:p>
          <a:p>
            <a:endParaRPr lang="en-US" baseline="0" dirty="0"/>
          </a:p>
          <a:p>
            <a:r>
              <a:rPr lang="en-US" baseline="0" dirty="0"/>
              <a:t>-In most modern monarchies, the king or queen does not have all encompassing power.  It has evolved to be more of a figurehead position in many countries</a:t>
            </a:r>
            <a:endParaRPr lang="en-US" dirty="0"/>
          </a:p>
        </p:txBody>
      </p:sp>
      <p:sp>
        <p:nvSpPr>
          <p:cNvPr id="4" name="Slide Number Placeholder 3"/>
          <p:cNvSpPr>
            <a:spLocks noGrp="1"/>
          </p:cNvSpPr>
          <p:nvPr>
            <p:ph type="sldNum" sz="quarter" idx="10"/>
          </p:nvPr>
        </p:nvSpPr>
        <p:spPr/>
        <p:txBody>
          <a:bodyPr/>
          <a:lstStyle/>
          <a:p>
            <a:fld id="{937444B1-90E1-8645-8D8C-E30036187DD6}" type="slidenum">
              <a:rPr lang="en-US" smtClean="0"/>
              <a:pPr/>
              <a:t>10</a:t>
            </a:fld>
            <a:endParaRPr lang="en-US"/>
          </a:p>
        </p:txBody>
      </p:sp>
    </p:spTree>
    <p:extLst>
      <p:ext uri="{BB962C8B-B14F-4D97-AF65-F5344CB8AC3E}">
        <p14:creationId xmlns:p14="http://schemas.microsoft.com/office/powerpoint/2010/main" val="361286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395115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302124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556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385898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469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68741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221675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288874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9313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3817-7DC8-427B-B78C-1438F2A98888}"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228139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73817-7DC8-427B-B78C-1438F2A98888}"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13749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73817-7DC8-427B-B78C-1438F2A98888}"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131902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73817-7DC8-427B-B78C-1438F2A98888}"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271923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73817-7DC8-427B-B78C-1438F2A98888}"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287533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973817-7DC8-427B-B78C-1438F2A98888}"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36774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73817-7DC8-427B-B78C-1438F2A98888}"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00B6C-C7B8-44E7-929A-9D795BCE8D55}" type="slidenum">
              <a:rPr lang="en-US" smtClean="0"/>
              <a:pPr/>
              <a:t>‹#›</a:t>
            </a:fld>
            <a:endParaRPr lang="en-US"/>
          </a:p>
        </p:txBody>
      </p:sp>
    </p:spTree>
    <p:extLst>
      <p:ext uri="{BB962C8B-B14F-4D97-AF65-F5344CB8AC3E}">
        <p14:creationId xmlns:p14="http://schemas.microsoft.com/office/powerpoint/2010/main" val="66517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973817-7DC8-427B-B78C-1438F2A98888}" type="datetimeFigureOut">
              <a:rPr lang="en-US" smtClean="0"/>
              <a:pPr/>
              <a:t>9/30/2019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200B6C-C7B8-44E7-929A-9D795BCE8D55}" type="slidenum">
              <a:rPr lang="en-US" smtClean="0"/>
              <a:pPr/>
              <a:t>‹#›</a:t>
            </a:fld>
            <a:endParaRPr lang="en-US"/>
          </a:p>
        </p:txBody>
      </p:sp>
    </p:spTree>
    <p:extLst>
      <p:ext uri="{BB962C8B-B14F-4D97-AF65-F5344CB8AC3E}">
        <p14:creationId xmlns:p14="http://schemas.microsoft.com/office/powerpoint/2010/main" val="20155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zEN4hcZutO0"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678549" y="-52378"/>
            <a:ext cx="5117106"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Warm-Up</a:t>
            </a:r>
          </a:p>
        </p:txBody>
      </p:sp>
      <p:sp>
        <p:nvSpPr>
          <p:cNvPr id="9" name="TextBox 8"/>
          <p:cNvSpPr txBox="1"/>
          <p:nvPr/>
        </p:nvSpPr>
        <p:spPr>
          <a:xfrm>
            <a:off x="1729410" y="1837356"/>
            <a:ext cx="9200999" cy="3785652"/>
          </a:xfrm>
          <a:prstGeom prst="rect">
            <a:avLst/>
          </a:prstGeom>
          <a:noFill/>
        </p:spPr>
        <p:txBody>
          <a:bodyPr wrap="square" rtlCol="0">
            <a:spAutoFit/>
          </a:bodyPr>
          <a:lstStyle/>
          <a:p>
            <a:r>
              <a:rPr lang="en-US" sz="4000" dirty="0"/>
              <a:t>Did you know that almost half of the world (over three billion people) lives on less than $2.50 a day.  </a:t>
            </a:r>
          </a:p>
          <a:p>
            <a:r>
              <a:rPr lang="en-US" sz="4000" dirty="0"/>
              <a:t>There are also nearly one billion people who entered the 21</a:t>
            </a:r>
            <a:r>
              <a:rPr lang="en-US" sz="4000" baseline="30000" dirty="0"/>
              <a:t>st</a:t>
            </a:r>
            <a:r>
              <a:rPr lang="en-US" sz="4000" dirty="0"/>
              <a:t> century unable to read a book or sign their names.</a:t>
            </a:r>
          </a:p>
        </p:txBody>
      </p:sp>
    </p:spTree>
    <p:extLst>
      <p:ext uri="{BB962C8B-B14F-4D97-AF65-F5344CB8AC3E}">
        <p14:creationId xmlns:p14="http://schemas.microsoft.com/office/powerpoint/2010/main" val="214543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2561" y="0"/>
            <a:ext cx="9700091" cy="923330"/>
          </a:xfrm>
          <a:prstGeom prst="rect">
            <a:avLst/>
          </a:prstGeom>
          <a:noFill/>
        </p:spPr>
        <p:txBody>
          <a:bodyPr wrap="none" lIns="91440" tIns="45720" rIns="91440" bIns="45720">
            <a:spAutoFit/>
          </a:bodyPr>
          <a:lstStyle/>
          <a:p>
            <a:pPr algn="ctr"/>
            <a:r>
              <a:rPr lang="en-US" sz="54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How Citizens Participate</a:t>
            </a:r>
          </a:p>
        </p:txBody>
      </p:sp>
      <p:sp>
        <p:nvSpPr>
          <p:cNvPr id="8" name="TextBox 7"/>
          <p:cNvSpPr txBox="1"/>
          <p:nvPr/>
        </p:nvSpPr>
        <p:spPr>
          <a:xfrm>
            <a:off x="1010128" y="1647658"/>
            <a:ext cx="10119358" cy="5139869"/>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Authoritarian</a:t>
            </a:r>
            <a:r>
              <a:rPr lang="en-US" sz="4000" dirty="0">
                <a:latin typeface="KBScaredStraight" panose="02000603000000000000" pitchFamily="2" charset="0"/>
                <a:ea typeface="KBScaredStraight" panose="02000603000000000000" pitchFamily="2" charset="0"/>
              </a:rPr>
              <a:t>- leader holds all power</a:t>
            </a:r>
          </a:p>
          <a:p>
            <a:pPr marL="742950" lvl="1" indent="-285750">
              <a:buFont typeface="Arial" panose="020B0604020202020204" pitchFamily="34" charset="0"/>
              <a:buChar char="•"/>
            </a:pPr>
            <a:endParaRPr lang="en-US" sz="3600" i="1"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Dictatorship</a:t>
            </a:r>
            <a:r>
              <a:rPr lang="en-US" sz="3600" dirty="0">
                <a:latin typeface="KBScaredStraight" panose="02000603000000000000" pitchFamily="2" charset="0"/>
                <a:ea typeface="KBScaredStraight" panose="02000603000000000000" pitchFamily="2" charset="0"/>
              </a:rPr>
              <a:t>- Gains/maintains power through military force or political terror</a:t>
            </a: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Totalitarianism</a:t>
            </a:r>
            <a:r>
              <a:rPr lang="en-US" sz="3600" dirty="0">
                <a:latin typeface="KBScaredStraight" panose="02000603000000000000" pitchFamily="2" charset="0"/>
                <a:ea typeface="KBScaredStraight" panose="02000603000000000000" pitchFamily="2" charset="0"/>
              </a:rPr>
              <a:t>- leader controls every aspect of society</a:t>
            </a: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Monarchy</a:t>
            </a:r>
            <a:r>
              <a:rPr lang="en-US" sz="3600" dirty="0">
                <a:latin typeface="KBScaredStraight" panose="02000603000000000000" pitchFamily="2" charset="0"/>
                <a:ea typeface="KBScaredStraight" panose="02000603000000000000" pitchFamily="2" charset="0"/>
              </a:rPr>
              <a:t>- inherited position</a:t>
            </a: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Oligarchy—</a:t>
            </a:r>
            <a:r>
              <a:rPr lang="en-US" sz="3600" dirty="0">
                <a:latin typeface="KBScaredStraight" panose="02000603000000000000" pitchFamily="2" charset="0"/>
                <a:ea typeface="KBScaredStraight" panose="02000603000000000000" pitchFamily="2" charset="0"/>
              </a:rPr>
              <a:t>rule</a:t>
            </a:r>
            <a:r>
              <a:rPr lang="en-US" sz="3600" i="1" dirty="0">
                <a:latin typeface="KBScaredStraight" panose="02000603000000000000" pitchFamily="2" charset="0"/>
                <a:ea typeface="KBScaredStraight" panose="02000603000000000000" pitchFamily="2" charset="0"/>
              </a:rPr>
              <a:t> </a:t>
            </a:r>
            <a:r>
              <a:rPr lang="en-US" sz="3600" dirty="0">
                <a:latin typeface="KBScaredStraight" panose="02000603000000000000" pitchFamily="2" charset="0"/>
                <a:ea typeface="KBScaredStraight" panose="02000603000000000000" pitchFamily="2" charset="0"/>
              </a:rPr>
              <a:t>by a group of people (party, social, </a:t>
            </a:r>
            <a:r>
              <a:rPr lang="en-US" sz="3600" dirty="0" err="1">
                <a:latin typeface="KBScaredStraight" panose="02000603000000000000" pitchFamily="2" charset="0"/>
                <a:ea typeface="KBScaredStraight" panose="02000603000000000000" pitchFamily="2" charset="0"/>
              </a:rPr>
              <a:t>etc</a:t>
            </a:r>
            <a:r>
              <a:rPr lang="en-US" sz="3600" dirty="0">
                <a:latin typeface="KBScaredStraight" panose="02000603000000000000" pitchFamily="2" charset="0"/>
                <a:ea typeface="KBScaredStraight" panose="02000603000000000000" pitchFamily="2" charset="0"/>
              </a:rPr>
              <a:t>)</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2561" y="0"/>
            <a:ext cx="9700091" cy="923330"/>
          </a:xfrm>
          <a:prstGeom prst="rect">
            <a:avLst/>
          </a:prstGeom>
          <a:noFill/>
        </p:spPr>
        <p:txBody>
          <a:bodyPr wrap="none" lIns="91440" tIns="45720" rIns="91440" bIns="45720">
            <a:spAutoFit/>
          </a:bodyPr>
          <a:lstStyle/>
          <a:p>
            <a:pPr algn="ctr"/>
            <a:r>
              <a:rPr lang="en-US" sz="54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How Citizens Participate</a:t>
            </a:r>
          </a:p>
        </p:txBody>
      </p:sp>
      <p:sp>
        <p:nvSpPr>
          <p:cNvPr id="8" name="TextBox 7"/>
          <p:cNvSpPr txBox="1"/>
          <p:nvPr/>
        </p:nvSpPr>
        <p:spPr>
          <a:xfrm>
            <a:off x="1010128" y="1647658"/>
            <a:ext cx="10119358" cy="3477875"/>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Democracy</a:t>
            </a:r>
            <a:r>
              <a:rPr lang="en-US" sz="4000" dirty="0">
                <a:latin typeface="KBScaredStraight" panose="02000603000000000000" pitchFamily="2" charset="0"/>
                <a:ea typeface="KBScaredStraight" panose="02000603000000000000" pitchFamily="2" charset="0"/>
              </a:rPr>
              <a:t>- people choose leaders</a:t>
            </a:r>
          </a:p>
          <a:p>
            <a:pPr marL="742950" lvl="1" indent="-285750">
              <a:buFont typeface="Arial" panose="020B0604020202020204" pitchFamily="34" charset="0"/>
              <a:buChar char="•"/>
            </a:pPr>
            <a:endParaRPr lang="en-US" sz="3600" i="1"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True</a:t>
            </a:r>
            <a:r>
              <a:rPr lang="en-US" sz="3600" dirty="0">
                <a:latin typeface="KBScaredStraight" panose="02000603000000000000" pitchFamily="2" charset="0"/>
                <a:ea typeface="KBScaredStraight" panose="02000603000000000000" pitchFamily="2" charset="0"/>
              </a:rPr>
              <a:t>- one man, one vote</a:t>
            </a:r>
          </a:p>
          <a:p>
            <a:pPr marL="742950" lvl="1" indent="-285750">
              <a:buFont typeface="Arial" panose="020B0604020202020204" pitchFamily="34" charset="0"/>
              <a:buChar char="•"/>
            </a:pPr>
            <a:endParaRPr lang="en-US" sz="3600" i="1"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600" i="1" dirty="0">
                <a:latin typeface="KBScaredStraight" panose="02000603000000000000" pitchFamily="2" charset="0"/>
                <a:ea typeface="KBScaredStraight" panose="02000603000000000000" pitchFamily="2" charset="0"/>
              </a:rPr>
              <a:t>Representative- </a:t>
            </a:r>
            <a:r>
              <a:rPr lang="en-US" sz="3600" dirty="0">
                <a:latin typeface="KBScaredStraight" panose="02000603000000000000" pitchFamily="2" charset="0"/>
                <a:ea typeface="KBScaredStraight" panose="02000603000000000000" pitchFamily="2" charset="0"/>
              </a:rPr>
              <a:t>elect people to represent local interests</a:t>
            </a:r>
            <a:endParaRPr lang="en-US" sz="3600" i="1"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0"/>
            <a:ext cx="12192000" cy="6858000"/>
          </a:xfrm>
          <a:prstGeom prst="rect">
            <a:avLst/>
          </a:prstGeom>
          <a:solidFill>
            <a:srgbClr val="5223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3087" y="2052029"/>
            <a:ext cx="7483139" cy="2308324"/>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Let’s Review</a:t>
            </a:r>
            <a:b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Governments!</a:t>
            </a:r>
          </a:p>
        </p:txBody>
      </p:sp>
    </p:spTree>
    <p:extLst>
      <p:ext uri="{BB962C8B-B14F-4D97-AF65-F5344CB8AC3E}">
        <p14:creationId xmlns:p14="http://schemas.microsoft.com/office/powerpoint/2010/main" val="408903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26520" y="246473"/>
            <a:ext cx="9796273"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Systems</a:t>
            </a:r>
          </a:p>
        </p:txBody>
      </p:sp>
      <p:sp>
        <p:nvSpPr>
          <p:cNvPr id="8" name="TextBox 7"/>
          <p:cNvSpPr txBox="1"/>
          <p:nvPr/>
        </p:nvSpPr>
        <p:spPr>
          <a:xfrm>
            <a:off x="1010128" y="1647658"/>
            <a:ext cx="10119358" cy="5016758"/>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Three Basic Economic Questions</a:t>
            </a:r>
          </a:p>
          <a:p>
            <a:pPr marL="742950" lvl="1"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1. What to produce?</a:t>
            </a:r>
          </a:p>
          <a:p>
            <a:pPr marL="742950" lvl="1"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2. How to produce?</a:t>
            </a:r>
          </a:p>
          <a:p>
            <a:pPr marL="742950" lvl="1"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3. For whom to produce?</a:t>
            </a:r>
          </a:p>
          <a:p>
            <a:pPr marL="742950" lvl="1" indent="-285750">
              <a:buFont typeface="Arial" panose="020B0604020202020204" pitchFamily="34" charset="0"/>
              <a:buChar char="•"/>
            </a:pPr>
            <a:endParaRPr lang="en-US" sz="4000" i="1"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How a country answers these questions tells us what kind of economic system they have</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26520" y="246473"/>
            <a:ext cx="9796273"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Systems</a:t>
            </a:r>
          </a:p>
        </p:txBody>
      </p:sp>
      <p:sp>
        <p:nvSpPr>
          <p:cNvPr id="8" name="TextBox 7"/>
          <p:cNvSpPr txBox="1"/>
          <p:nvPr/>
        </p:nvSpPr>
        <p:spPr>
          <a:xfrm>
            <a:off x="1010128" y="1647658"/>
            <a:ext cx="10119358" cy="5016758"/>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Command Economy</a:t>
            </a:r>
            <a:r>
              <a:rPr lang="en-US" sz="4000" dirty="0">
                <a:latin typeface="KBScaredStraight" panose="02000603000000000000" pitchFamily="2" charset="0"/>
                <a:ea typeface="KBScaredStraight" panose="02000603000000000000" pitchFamily="2" charset="0"/>
              </a:rPr>
              <a:t>- Production of goods and services is determined by a central government, which usually owns the means of production</a:t>
            </a:r>
          </a:p>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Production does not necessarily reflect the consumer demand</a:t>
            </a:r>
          </a:p>
          <a:p>
            <a:pPr marL="285750" indent="-285750"/>
            <a:endParaRPr lang="en-US" sz="4000" i="1" dirty="0">
              <a:latin typeface="KBScaredStraight" panose="02000603000000000000" pitchFamily="2" charset="0"/>
              <a:ea typeface="KBScaredStraight" panose="02000603000000000000" pitchFamily="2" charset="0"/>
            </a:endParaRPr>
          </a:p>
          <a:p>
            <a:pPr marL="285750" indent="-285750"/>
            <a:r>
              <a:rPr lang="en-US" sz="4000" i="1" dirty="0">
                <a:latin typeface="KBScaredStraight" panose="02000603000000000000" pitchFamily="2" charset="0"/>
                <a:ea typeface="KBScaredStraight" panose="02000603000000000000" pitchFamily="2" charset="0"/>
              </a:rPr>
              <a:t> </a:t>
            </a:r>
            <a:r>
              <a:rPr lang="en-US" sz="3600" i="1" dirty="0">
                <a:latin typeface="KBScaredStraight" panose="02000603000000000000" pitchFamily="2" charset="0"/>
                <a:ea typeface="KBScaredStraight" panose="02000603000000000000" pitchFamily="2" charset="0"/>
              </a:rPr>
              <a:t>Also called a Planned Economy or Communism</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26520" y="246473"/>
            <a:ext cx="9796273"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Systems</a:t>
            </a:r>
          </a:p>
        </p:txBody>
      </p:sp>
      <p:sp>
        <p:nvSpPr>
          <p:cNvPr id="8" name="TextBox 7"/>
          <p:cNvSpPr txBox="1"/>
          <p:nvPr/>
        </p:nvSpPr>
        <p:spPr>
          <a:xfrm>
            <a:off x="1010128" y="1834439"/>
            <a:ext cx="10119358" cy="3785652"/>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Market Economy</a:t>
            </a:r>
            <a:r>
              <a:rPr lang="en-US" sz="4000" dirty="0">
                <a:latin typeface="KBScaredStraight" panose="02000603000000000000" pitchFamily="2" charset="0"/>
                <a:ea typeface="KBScaredStraight" panose="02000603000000000000" pitchFamily="2" charset="0"/>
              </a:rPr>
              <a:t>- Production of goods and services is determined by the demand from consumers</a:t>
            </a:r>
          </a:p>
          <a:p>
            <a:pPr marL="285750" indent="-285750"/>
            <a:endParaRPr lang="en-US" sz="4000" dirty="0">
              <a:latin typeface="KBScaredStraight" panose="02000603000000000000" pitchFamily="2" charset="0"/>
              <a:ea typeface="KBScaredStraight" panose="02000603000000000000" pitchFamily="2" charset="0"/>
            </a:endParaRPr>
          </a:p>
          <a:p>
            <a:pPr marL="285750" indent="-285750"/>
            <a:r>
              <a:rPr lang="en-US" sz="4000" dirty="0">
                <a:latin typeface="KBScaredStraight" panose="02000603000000000000" pitchFamily="2" charset="0"/>
                <a:ea typeface="KBScaredStraight" panose="02000603000000000000" pitchFamily="2" charset="0"/>
              </a:rPr>
              <a:t>  </a:t>
            </a:r>
            <a:r>
              <a:rPr lang="en-US" sz="4000" i="1" dirty="0">
                <a:latin typeface="KBScaredStraight" panose="02000603000000000000" pitchFamily="2" charset="0"/>
                <a:ea typeface="KBScaredStraight" panose="02000603000000000000" pitchFamily="2" charset="0"/>
              </a:rPr>
              <a:t>Also called Capitalism, Demand Economy, Free Market</a:t>
            </a:r>
            <a:endParaRPr lang="en-US" sz="4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26520" y="246473"/>
            <a:ext cx="9796273"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Systems</a:t>
            </a:r>
          </a:p>
        </p:txBody>
      </p:sp>
      <p:sp>
        <p:nvSpPr>
          <p:cNvPr id="8" name="TextBox 7"/>
          <p:cNvSpPr txBox="1"/>
          <p:nvPr/>
        </p:nvSpPr>
        <p:spPr>
          <a:xfrm>
            <a:off x="1010128" y="1834439"/>
            <a:ext cx="10119358"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Is any country a TRUE command system or a TRUE market system?</a:t>
            </a:r>
          </a:p>
          <a:p>
            <a:pPr marL="285750" indent="-285750">
              <a:buFont typeface="Arial" panose="020B0604020202020204" pitchFamily="34" charset="0"/>
              <a:buChar char="•"/>
            </a:pPr>
            <a:endParaRPr lang="en-US" sz="40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Mixed Economy</a:t>
            </a:r>
            <a:r>
              <a:rPr lang="en-US" sz="4000" dirty="0">
                <a:latin typeface="KBScaredStraight" panose="02000603000000000000" pitchFamily="2" charset="0"/>
                <a:ea typeface="KBScaredStraight" panose="02000603000000000000" pitchFamily="2" charset="0"/>
              </a:rPr>
              <a:t>- A combination of command and market economies provides goods and services so that all people will benefit </a:t>
            </a:r>
            <a:r>
              <a:rPr lang="en-US" sz="4000" i="1" dirty="0">
                <a:latin typeface="KBScaredStraight" panose="02000603000000000000" pitchFamily="2" charset="0"/>
                <a:ea typeface="KBScaredStraight" panose="02000603000000000000" pitchFamily="2" charset="0"/>
              </a:rPr>
              <a:t>(Can also be called Socialism)</a:t>
            </a:r>
            <a:endParaRPr lang="en-US" sz="4000" b="1"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0"/>
            <a:ext cx="12192000" cy="6858000"/>
          </a:xfrm>
          <a:prstGeom prst="rect">
            <a:avLst/>
          </a:prstGeom>
          <a:solidFill>
            <a:srgbClr val="5223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a:t>
            </a:r>
          </a:p>
        </p:txBody>
      </p:sp>
      <p:sp>
        <p:nvSpPr>
          <p:cNvPr id="9" name="Rectangle 8"/>
          <p:cNvSpPr/>
          <p:nvPr/>
        </p:nvSpPr>
        <p:spPr>
          <a:xfrm>
            <a:off x="910701" y="0"/>
            <a:ext cx="10403810"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Spectrum</a:t>
            </a:r>
          </a:p>
        </p:txBody>
      </p:sp>
      <p:sp>
        <p:nvSpPr>
          <p:cNvPr id="12" name="Left-Right Arrow 11"/>
          <p:cNvSpPr/>
          <p:nvPr/>
        </p:nvSpPr>
        <p:spPr>
          <a:xfrm>
            <a:off x="1419339" y="2814177"/>
            <a:ext cx="9250606" cy="97126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32186" y="2428162"/>
            <a:ext cx="1151389" cy="369332"/>
          </a:xfrm>
          <a:prstGeom prst="rect">
            <a:avLst/>
          </a:prstGeom>
          <a:noFill/>
        </p:spPr>
        <p:txBody>
          <a:bodyPr wrap="none" rtlCol="0">
            <a:spAutoFit/>
          </a:bodyPr>
          <a:lstStyle/>
          <a:p>
            <a:r>
              <a:rPr lang="en-US" dirty="0"/>
              <a:t>Command</a:t>
            </a:r>
          </a:p>
        </p:txBody>
      </p:sp>
      <p:sp>
        <p:nvSpPr>
          <p:cNvPr id="14" name="TextBox 13"/>
          <p:cNvSpPr txBox="1"/>
          <p:nvPr/>
        </p:nvSpPr>
        <p:spPr>
          <a:xfrm>
            <a:off x="9835772" y="2428161"/>
            <a:ext cx="864339" cy="369332"/>
          </a:xfrm>
          <a:prstGeom prst="rect">
            <a:avLst/>
          </a:prstGeom>
          <a:noFill/>
        </p:spPr>
        <p:txBody>
          <a:bodyPr wrap="none" rtlCol="0">
            <a:spAutoFit/>
          </a:bodyPr>
          <a:lstStyle/>
          <a:p>
            <a:r>
              <a:rPr lang="en-US" dirty="0"/>
              <a:t>Market</a:t>
            </a:r>
          </a:p>
        </p:txBody>
      </p:sp>
    </p:spTree>
    <p:extLst>
      <p:ext uri="{BB962C8B-B14F-4D97-AF65-F5344CB8AC3E}">
        <p14:creationId xmlns:p14="http://schemas.microsoft.com/office/powerpoint/2010/main" val="408903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0"/>
            <a:ext cx="12192000" cy="6858000"/>
          </a:xfrm>
          <a:prstGeom prst="rect">
            <a:avLst/>
          </a:prstGeom>
          <a:solidFill>
            <a:srgbClr val="5223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1117" y="1591301"/>
            <a:ext cx="11242180" cy="3416320"/>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Systems</a:t>
            </a:r>
          </a:p>
          <a:p>
            <a:pPr algn="ctr"/>
            <a:r>
              <a:rPr lang="en-US" sz="7200" b="1"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vs.</a:t>
            </a:r>
          </a:p>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Government Systems</a:t>
            </a:r>
          </a:p>
        </p:txBody>
      </p:sp>
    </p:spTree>
    <p:extLst>
      <p:ext uri="{BB962C8B-B14F-4D97-AF65-F5344CB8AC3E}">
        <p14:creationId xmlns:p14="http://schemas.microsoft.com/office/powerpoint/2010/main" val="408903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3756" y="-52378"/>
            <a:ext cx="10666703"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Two Stages of Economic</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Development</a:t>
            </a:r>
          </a:p>
        </p:txBody>
      </p:sp>
      <p:sp>
        <p:nvSpPr>
          <p:cNvPr id="8" name="TextBox 7"/>
          <p:cNvSpPr txBox="1"/>
          <p:nvPr/>
        </p:nvSpPr>
        <p:spPr>
          <a:xfrm>
            <a:off x="1620195" y="2451530"/>
            <a:ext cx="9186704" cy="4185761"/>
          </a:xfrm>
          <a:prstGeom prst="rect">
            <a:avLst/>
          </a:prstGeom>
          <a:noFill/>
        </p:spPr>
        <p:txBody>
          <a:bodyPr wrap="square" rtlCol="0">
            <a:spAutoFit/>
          </a:bodyPr>
          <a:lstStyle/>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Developing Countries</a:t>
            </a:r>
          </a:p>
          <a:p>
            <a:pPr marL="742950" indent="-742950">
              <a:buFont typeface="+mj-ea"/>
              <a:buAutoNum type="circleNumDbPlain"/>
            </a:pPr>
            <a:endParaRPr lang="en-US" sz="3800" dirty="0">
              <a:latin typeface="KBScaredStraight" panose="02000603000000000000" pitchFamily="2" charset="0"/>
              <a:ea typeface="KBScaredStraight" panose="02000603000000000000" pitchFamily="2" charset="0"/>
            </a:endParaRPr>
          </a:p>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Developed Countries</a:t>
            </a:r>
          </a:p>
          <a:p>
            <a:pPr marL="742950" indent="-742950">
              <a:buFont typeface="+mj-ea"/>
              <a:buAutoNum type="circleNumDbPlain"/>
            </a:pPr>
            <a:endParaRPr lang="en-US" sz="3800" dirty="0">
              <a:latin typeface="KBScaredStraight" panose="02000603000000000000" pitchFamily="2" charset="0"/>
              <a:ea typeface="KBScaredStraight" panose="02000603000000000000" pitchFamily="2" charset="0"/>
            </a:endParaRPr>
          </a:p>
          <a:p>
            <a:pPr marL="742950" indent="-742950"/>
            <a:r>
              <a:rPr lang="en-US" sz="3800" dirty="0">
                <a:latin typeface="KBScaredStraight" panose="02000603000000000000" pitchFamily="2" charset="0"/>
                <a:ea typeface="KBScaredStraight" panose="02000603000000000000" pitchFamily="2" charset="0"/>
              </a:rPr>
              <a:t>*Gross Domestic Product (GDP): Total value of goods and services produced in a year.  Per Capita GDP—divided by pop.</a:t>
            </a: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399" y="-228600"/>
            <a:ext cx="7315200" cy="7315200"/>
          </a:xfrm>
          <a:prstGeom prst="ellipse">
            <a:avLst/>
          </a:prstGeom>
          <a:solidFill>
            <a:srgbClr val="8ED7EA">
              <a:alpha val="90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51414" y="1375056"/>
            <a:ext cx="7289175" cy="3785652"/>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Political and</a:t>
            </a:r>
            <a:br>
              <a:rPr lang="en-US" sz="8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8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Economic </a:t>
            </a:r>
            <a:br>
              <a:rPr lang="en-US" sz="8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8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Systems</a:t>
            </a:r>
          </a:p>
        </p:txBody>
      </p:sp>
    </p:spTree>
    <p:extLst>
      <p:ext uri="{BB962C8B-B14F-4D97-AF65-F5344CB8AC3E}">
        <p14:creationId xmlns:p14="http://schemas.microsoft.com/office/powerpoint/2010/main" val="159575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D6EFCC7-A8EB-4408-8B51-1C7AB2A2E24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5147"/>
          <a:stretch/>
        </p:blipFill>
        <p:spPr>
          <a:xfrm>
            <a:off x="568452" y="571500"/>
            <a:ext cx="11055096" cy="5715000"/>
          </a:xfrm>
          <a:prstGeom prst="rect">
            <a:avLst/>
          </a:prstGeom>
        </p:spPr>
      </p:pic>
    </p:spTree>
    <p:extLst>
      <p:ext uri="{BB962C8B-B14F-4D97-AF65-F5344CB8AC3E}">
        <p14:creationId xmlns:p14="http://schemas.microsoft.com/office/powerpoint/2010/main" val="361742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0094"/>
            <a:ext cx="3897479" cy="2486567"/>
          </a:xfrm>
        </p:spPr>
        <p:txBody>
          <a:bodyPr>
            <a:normAutofit fontScale="90000"/>
          </a:bodyPr>
          <a:lstStyle/>
          <a:p>
            <a:r>
              <a:rPr lang="en-US" sz="3600" dirty="0"/>
              <a:t>Infrastructure—basic support systems to keep an economy going</a:t>
            </a:r>
            <a:r>
              <a:rPr lang="en-US" dirty="0"/>
              <a:t>.</a:t>
            </a:r>
          </a:p>
        </p:txBody>
      </p:sp>
      <p:sp>
        <p:nvSpPr>
          <p:cNvPr id="4" name="Content Placeholder 3"/>
          <p:cNvSpPr>
            <a:spLocks noGrp="1"/>
          </p:cNvSpPr>
          <p:nvPr>
            <p:ph sz="half" idx="1"/>
          </p:nvPr>
        </p:nvSpPr>
        <p:spPr>
          <a:xfrm>
            <a:off x="157819" y="2506662"/>
            <a:ext cx="3897479" cy="4351338"/>
          </a:xfrm>
        </p:spPr>
        <p:txBody>
          <a:bodyPr>
            <a:normAutofit/>
          </a:bodyPr>
          <a:lstStyle/>
          <a:p>
            <a:r>
              <a:rPr lang="en-US" dirty="0"/>
              <a:t>Roads</a:t>
            </a:r>
          </a:p>
          <a:p>
            <a:r>
              <a:rPr lang="en-US" dirty="0"/>
              <a:t>Bridges</a:t>
            </a:r>
          </a:p>
          <a:p>
            <a:r>
              <a:rPr lang="en-US" dirty="0"/>
              <a:t>Electrical systems</a:t>
            </a:r>
          </a:p>
          <a:p>
            <a:r>
              <a:rPr lang="en-US" dirty="0"/>
              <a:t>Pipelines</a:t>
            </a:r>
          </a:p>
          <a:p>
            <a:r>
              <a:rPr lang="en-US" dirty="0"/>
              <a:t>Water systems</a:t>
            </a:r>
          </a:p>
          <a:p>
            <a:r>
              <a:rPr lang="en-US" dirty="0"/>
              <a:t>Sewage systems</a:t>
            </a:r>
          </a:p>
          <a:p>
            <a:r>
              <a:rPr lang="en-US" dirty="0"/>
              <a:t>Educational systems</a:t>
            </a:r>
          </a:p>
          <a:p>
            <a:r>
              <a:rPr lang="en-US" dirty="0"/>
              <a:t>Railroad lines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02431" y="3049122"/>
            <a:ext cx="5048250" cy="36385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431" y="365125"/>
            <a:ext cx="3310474" cy="21732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643" y="20094"/>
            <a:ext cx="4430751" cy="3611062"/>
          </a:xfrm>
          <a:prstGeom prst="rect">
            <a:avLst/>
          </a:prstGeom>
        </p:spPr>
      </p:pic>
    </p:spTree>
    <p:extLst>
      <p:ext uri="{BB962C8B-B14F-4D97-AF65-F5344CB8AC3E}">
        <p14:creationId xmlns:p14="http://schemas.microsoft.com/office/powerpoint/2010/main" val="315381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27938" y="-52378"/>
            <a:ext cx="9618338" cy="1754326"/>
          </a:xfrm>
          <a:prstGeom prst="rect">
            <a:avLst/>
          </a:prstGeom>
          <a:noFill/>
        </p:spPr>
        <p:txBody>
          <a:bodyPr wrap="none" lIns="91440" tIns="45720" rIns="91440" bIns="45720">
            <a:spAutoFit/>
          </a:bodyPr>
          <a:lstStyle/>
          <a:p>
            <a:pPr algn="ctr"/>
            <a:r>
              <a:rPr lang="en-US" sz="54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Two Stages of Economic</a:t>
            </a:r>
            <a:br>
              <a:rPr lang="en-US" sz="54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54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Development</a:t>
            </a:r>
          </a:p>
        </p:txBody>
      </p:sp>
      <p:sp>
        <p:nvSpPr>
          <p:cNvPr id="8" name="TextBox 7"/>
          <p:cNvSpPr txBox="1"/>
          <p:nvPr/>
        </p:nvSpPr>
        <p:spPr>
          <a:xfrm>
            <a:off x="1620195" y="2451530"/>
            <a:ext cx="9186704" cy="4185761"/>
          </a:xfrm>
          <a:prstGeom prst="rect">
            <a:avLst/>
          </a:prstGeom>
          <a:noFill/>
        </p:spPr>
        <p:txBody>
          <a:bodyPr wrap="square" rtlCol="0">
            <a:spAutoFit/>
          </a:bodyPr>
          <a:lstStyle/>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Developing Countries</a:t>
            </a:r>
          </a:p>
          <a:p>
            <a:pPr marL="1200150" lvl="1" indent="-742950"/>
            <a:r>
              <a:rPr lang="en-US" sz="3800" dirty="0">
                <a:latin typeface="KBScaredStraight" panose="02000603000000000000" pitchFamily="2" charset="0"/>
                <a:ea typeface="KBScaredStraight" panose="02000603000000000000" pitchFamily="2" charset="0"/>
              </a:rPr>
              <a:t>	-Do not have modern technology</a:t>
            </a:r>
          </a:p>
          <a:p>
            <a:pPr marL="1200150" lvl="1" indent="-742950"/>
            <a:r>
              <a:rPr lang="en-US" sz="3800" dirty="0">
                <a:latin typeface="KBScaredStraight" panose="02000603000000000000" pitchFamily="2" charset="0"/>
                <a:ea typeface="KBScaredStraight" panose="02000603000000000000" pitchFamily="2" charset="0"/>
              </a:rPr>
              <a:t>	-Depend on developed nations for manufactured goods</a:t>
            </a:r>
          </a:p>
          <a:p>
            <a:pPr marL="1200150" lvl="1" indent="-742950"/>
            <a:r>
              <a:rPr lang="en-US" sz="3800" dirty="0">
                <a:latin typeface="KBScaredStraight" panose="02000603000000000000" pitchFamily="2" charset="0"/>
                <a:ea typeface="KBScaredStraight" panose="02000603000000000000" pitchFamily="2" charset="0"/>
              </a:rPr>
              <a:t>	-Have a LOW Per Capita Gross Domestic Product</a:t>
            </a:r>
          </a:p>
          <a:p>
            <a:pPr marL="1200150" lvl="1" indent="-742950"/>
            <a:r>
              <a:rPr lang="en-US" sz="3800" dirty="0">
                <a:latin typeface="KBScaredStraight" panose="02000603000000000000" pitchFamily="2" charset="0"/>
                <a:ea typeface="KBScaredStraight" panose="02000603000000000000" pitchFamily="2" charset="0"/>
              </a:rPr>
              <a:t>	-Underdeveloped infrastructure</a:t>
            </a: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3756" y="-52378"/>
            <a:ext cx="10666703"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Two Stages of Economic</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Development</a:t>
            </a:r>
          </a:p>
        </p:txBody>
      </p:sp>
      <p:sp>
        <p:nvSpPr>
          <p:cNvPr id="8" name="TextBox 7"/>
          <p:cNvSpPr txBox="1"/>
          <p:nvPr/>
        </p:nvSpPr>
        <p:spPr>
          <a:xfrm>
            <a:off x="1632645" y="2152680"/>
            <a:ext cx="9186704" cy="4185761"/>
          </a:xfrm>
          <a:prstGeom prst="rect">
            <a:avLst/>
          </a:prstGeom>
          <a:noFill/>
        </p:spPr>
        <p:txBody>
          <a:bodyPr wrap="square" rtlCol="0">
            <a:spAutoFit/>
          </a:bodyPr>
          <a:lstStyle/>
          <a:p>
            <a:pPr marL="742950" indent="-742950">
              <a:buFont typeface="+mj-ea"/>
              <a:buAutoNum type="circleNumDbPlain" startAt="2"/>
            </a:pPr>
            <a:r>
              <a:rPr lang="en-US" sz="3800" dirty="0">
                <a:latin typeface="KBScaredStraight" panose="02000603000000000000" pitchFamily="2" charset="0"/>
                <a:ea typeface="KBScaredStraight" panose="02000603000000000000" pitchFamily="2" charset="0"/>
              </a:rPr>
              <a:t>Developed Countries</a:t>
            </a:r>
          </a:p>
          <a:p>
            <a:pPr marL="742950" indent="-742950">
              <a:buFont typeface="+mj-ea"/>
              <a:buAutoNum type="circleNumDbPlain" startAt="2"/>
            </a:pPr>
            <a:endParaRPr lang="en-US" sz="3800" dirty="0">
              <a:latin typeface="KBScaredStraight" panose="02000603000000000000" pitchFamily="2" charset="0"/>
              <a:ea typeface="KBScaredStraight" panose="02000603000000000000" pitchFamily="2" charset="0"/>
            </a:endParaRPr>
          </a:p>
          <a:p>
            <a:pPr marL="1200150" lvl="1" indent="-742950"/>
            <a:r>
              <a:rPr lang="en-US" sz="3800" dirty="0">
                <a:latin typeface="KBScaredStraight" panose="02000603000000000000" pitchFamily="2" charset="0"/>
                <a:ea typeface="KBScaredStraight" panose="02000603000000000000" pitchFamily="2" charset="0"/>
              </a:rPr>
              <a:t>	-Have modern technology and industries</a:t>
            </a:r>
          </a:p>
          <a:p>
            <a:pPr marL="1200150" lvl="1" indent="-742950"/>
            <a:r>
              <a:rPr lang="en-US" sz="3800" dirty="0">
                <a:latin typeface="KBScaredStraight" panose="02000603000000000000" pitchFamily="2" charset="0"/>
                <a:ea typeface="KBScaredStraight" panose="02000603000000000000" pitchFamily="2" charset="0"/>
              </a:rPr>
              <a:t>	-Have a HIGH Per Capita Gross Domestic Product</a:t>
            </a:r>
          </a:p>
          <a:p>
            <a:pPr marL="1200150" lvl="1" indent="-742950"/>
            <a:r>
              <a:rPr lang="en-US" sz="3800" dirty="0">
                <a:latin typeface="KBScaredStraight" panose="02000603000000000000" pitchFamily="2" charset="0"/>
                <a:ea typeface="KBScaredStraight" panose="02000603000000000000" pitchFamily="2" charset="0"/>
              </a:rPr>
              <a:t>	-Well developed infrastructure</a:t>
            </a: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107AB72-1661-48D7-B051-23347C7F1F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313"/>
          <a:stretch/>
        </p:blipFill>
        <p:spPr>
          <a:xfrm>
            <a:off x="568452" y="571500"/>
            <a:ext cx="11055096" cy="5715000"/>
          </a:xfrm>
          <a:prstGeom prst="rect">
            <a:avLst/>
          </a:prstGeom>
        </p:spPr>
      </p:pic>
    </p:spTree>
    <p:extLst>
      <p:ext uri="{BB962C8B-B14F-4D97-AF65-F5344CB8AC3E}">
        <p14:creationId xmlns:p14="http://schemas.microsoft.com/office/powerpoint/2010/main" val="337875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1811" y="-149425"/>
            <a:ext cx="10126490" cy="2308324"/>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Types of Economic </a:t>
            </a:r>
          </a:p>
          <a:p>
            <a:pPr algn="ctr"/>
            <a:r>
              <a:rPr lang="en-US" sz="7200" b="1"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Activities</a:t>
            </a:r>
            <a:endPar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997678" y="2282714"/>
            <a:ext cx="10119358" cy="3785652"/>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Primary Activities: </a:t>
            </a:r>
            <a:r>
              <a:rPr lang="en-US" sz="4000" dirty="0">
                <a:latin typeface="KBScaredStraight" panose="02000603000000000000" pitchFamily="2" charset="0"/>
                <a:ea typeface="KBScaredStraight" panose="02000603000000000000" pitchFamily="2" charset="0"/>
              </a:rPr>
              <a:t>Use natural resources directly</a:t>
            </a: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Secondary Activities: </a:t>
            </a:r>
            <a:r>
              <a:rPr lang="en-US" sz="4000" dirty="0">
                <a:latin typeface="KBScaredStraight" panose="02000603000000000000" pitchFamily="2" charset="0"/>
                <a:ea typeface="KBScaredStraight" panose="02000603000000000000" pitchFamily="2" charset="0"/>
              </a:rPr>
              <a:t>Use and process natural resources</a:t>
            </a: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Tertiary Activities:</a:t>
            </a:r>
            <a:r>
              <a:rPr lang="en-US" sz="4000" dirty="0">
                <a:latin typeface="KBScaredStraight" panose="02000603000000000000" pitchFamily="2" charset="0"/>
                <a:ea typeface="KBScaredStraight" panose="02000603000000000000" pitchFamily="2" charset="0"/>
              </a:rPr>
              <a:t> Not directly related to gathering raw materials or manufacturing</a:t>
            </a:r>
            <a:endParaRPr lang="en-US" sz="4000" b="1"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1811" y="-149425"/>
            <a:ext cx="10126490" cy="2308324"/>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Types of Economic </a:t>
            </a:r>
          </a:p>
          <a:p>
            <a:pPr algn="ctr"/>
            <a:r>
              <a:rPr lang="en-US" sz="7200" b="1"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Activities</a:t>
            </a:r>
            <a:endPar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997678" y="2282714"/>
            <a:ext cx="10119358" cy="3170099"/>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Primary Activities: </a:t>
            </a:r>
            <a:r>
              <a:rPr lang="en-US" sz="4000" dirty="0">
                <a:latin typeface="KBScaredStraight" panose="02000603000000000000" pitchFamily="2" charset="0"/>
                <a:ea typeface="KBScaredStraight" panose="02000603000000000000" pitchFamily="2" charset="0"/>
              </a:rPr>
              <a:t>Use natural resources directly</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Farming</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Fishing</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Gathering natural resources</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1811" y="-149425"/>
            <a:ext cx="10126490" cy="2308324"/>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Types of Economic </a:t>
            </a:r>
          </a:p>
          <a:p>
            <a:pPr algn="ctr"/>
            <a:r>
              <a:rPr lang="en-US" sz="7200" b="1"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Activities</a:t>
            </a:r>
            <a:endPar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997678" y="2282714"/>
            <a:ext cx="10119358" cy="3785652"/>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Secondary Activities: </a:t>
            </a:r>
            <a:r>
              <a:rPr lang="en-US" sz="4000" dirty="0">
                <a:latin typeface="KBScaredStraight" panose="02000603000000000000" pitchFamily="2" charset="0"/>
                <a:ea typeface="KBScaredStraight" panose="02000603000000000000" pitchFamily="2" charset="0"/>
              </a:rPr>
              <a:t>Use and process natural resources</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Industry- Using and processing natural resources</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Manufacturing- The process of turning raw materials into finished goods</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1811" y="-149425"/>
            <a:ext cx="10126490" cy="2308324"/>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Types of Economic </a:t>
            </a:r>
          </a:p>
          <a:p>
            <a:pPr algn="ctr"/>
            <a:r>
              <a:rPr lang="en-US" sz="7200" b="1"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Activities</a:t>
            </a:r>
            <a:endPar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997678" y="2282714"/>
            <a:ext cx="10119358" cy="3170099"/>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Tertiary Activities:</a:t>
            </a:r>
            <a:r>
              <a:rPr lang="en-US" sz="4000" dirty="0">
                <a:latin typeface="KBScaredStraight" panose="02000603000000000000" pitchFamily="2" charset="0"/>
                <a:ea typeface="KBScaredStraight" panose="02000603000000000000" pitchFamily="2" charset="0"/>
              </a:rPr>
              <a:t> Not directly related to gathering raw materials or manufacturing</a:t>
            </a:r>
          </a:p>
          <a:p>
            <a:pPr marL="1200150" lvl="2" indent="-285750">
              <a:buFont typeface="Arial" panose="020B0604020202020204" pitchFamily="34" charset="0"/>
              <a:buChar char="•"/>
            </a:pPr>
            <a:r>
              <a:rPr lang="en-US" sz="4000" i="1" dirty="0">
                <a:latin typeface="KBScaredStraight" panose="02000603000000000000" pitchFamily="2" charset="0"/>
                <a:ea typeface="KBScaredStraight" panose="02000603000000000000" pitchFamily="2" charset="0"/>
              </a:rPr>
              <a:t>Transportation, Banking, Sales, Healthcare, Advertising, Government, Education, etc.</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2045" y="0"/>
            <a:ext cx="10681129" cy="1200329"/>
          </a:xfrm>
          <a:prstGeom prst="rect">
            <a:avLst/>
          </a:prstGeom>
          <a:noFill/>
        </p:spPr>
        <p:txBody>
          <a:bodyPr wrap="none" lIns="91440" tIns="45720" rIns="91440" bIns="45720">
            <a:spAutoFit/>
          </a:bodyPr>
          <a:lstStyle/>
          <a:p>
            <a:pPr algn="ctr"/>
            <a:r>
              <a:rPr lang="en-US" sz="72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Types of Agriculture</a:t>
            </a:r>
          </a:p>
        </p:txBody>
      </p:sp>
      <p:sp>
        <p:nvSpPr>
          <p:cNvPr id="8" name="TextBox 7"/>
          <p:cNvSpPr txBox="1"/>
          <p:nvPr/>
        </p:nvSpPr>
        <p:spPr>
          <a:xfrm>
            <a:off x="1047479" y="1423519"/>
            <a:ext cx="10119358" cy="4893647"/>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Hunters, Gatherers, and Herders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Live in small family groups in remote areas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Nomadic- Travel to follow the food, herds, etc</a:t>
            </a: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Subsistence Farming</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Grow only enough food to feed the family/village</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May sell or trade any extra food produced</a:t>
            </a: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Commercial Farming</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Raising crops or animals specifically for sale</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Use modern technology</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4639" y="-52378"/>
            <a:ext cx="8864927"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Four Characteristics</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of a Country</a:t>
            </a:r>
          </a:p>
        </p:txBody>
      </p:sp>
      <p:sp>
        <p:nvSpPr>
          <p:cNvPr id="8" name="TextBox 7"/>
          <p:cNvSpPr txBox="1"/>
          <p:nvPr/>
        </p:nvSpPr>
        <p:spPr>
          <a:xfrm>
            <a:off x="1632645" y="1978349"/>
            <a:ext cx="8203127" cy="4185762"/>
          </a:xfrm>
          <a:prstGeom prst="rect">
            <a:avLst/>
          </a:prstGeom>
          <a:noFill/>
        </p:spPr>
        <p:txBody>
          <a:bodyPr wrap="square" rtlCol="0">
            <a:spAutoFit/>
          </a:bodyPr>
          <a:lstStyle/>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Clearly defined territory</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Population</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Sovereignty</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Government</a:t>
            </a: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Rectangle 7"/>
          <p:cNvSpPr/>
          <p:nvPr/>
        </p:nvSpPr>
        <p:spPr>
          <a:xfrm>
            <a:off x="0" y="0"/>
            <a:ext cx="12192000" cy="6858000"/>
          </a:xfrm>
          <a:prstGeom prst="rect">
            <a:avLst/>
          </a:prstGeom>
          <a:solidFill>
            <a:srgbClr val="5223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3639" y="81023"/>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33774" y="2338834"/>
            <a:ext cx="9124452" cy="584776"/>
          </a:xfrm>
          <a:prstGeom prst="rect">
            <a:avLst/>
          </a:prstGeom>
          <a:noFill/>
        </p:spPr>
        <p:txBody>
          <a:bodyPr wrap="square" rtlCol="0">
            <a:spAutoFit/>
          </a:bodyPr>
          <a:lstStyle/>
          <a:p>
            <a:pPr marL="285750" indent="-285750"/>
            <a:r>
              <a:rPr lang="en-US" sz="3200" dirty="0">
                <a:latin typeface="KBScaredStraight" panose="02000603000000000000" pitchFamily="2" charset="0"/>
                <a:ea typeface="KBScaredStraight" panose="02000603000000000000" pitchFamily="2" charset="0"/>
              </a:rPr>
              <a:t>https://</a:t>
            </a:r>
            <a:r>
              <a:rPr lang="en-US" sz="3200" dirty="0" err="1">
                <a:latin typeface="KBScaredStraight" panose="02000603000000000000" pitchFamily="2" charset="0"/>
                <a:ea typeface="KBScaredStraight" panose="02000603000000000000" pitchFamily="2" charset="0"/>
              </a:rPr>
              <a:t>www.youtube.com/watch?v</a:t>
            </a:r>
            <a:r>
              <a:rPr lang="en-US" sz="3200" dirty="0">
                <a:latin typeface="KBScaredStraight" panose="02000603000000000000" pitchFamily="2" charset="0"/>
                <a:ea typeface="KBScaredStraight" panose="02000603000000000000" pitchFamily="2" charset="0"/>
              </a:rPr>
              <a:t>=zEN4hcZutO0</a:t>
            </a:r>
          </a:p>
        </p:txBody>
      </p:sp>
      <p:pic>
        <p:nvPicPr>
          <p:cNvPr id="3" name="Online Media 2" title="First taste of chocolate in Ivory Coast - vpro Metropolis">
            <a:hlinkClick r:id="" action="ppaction://media"/>
            <a:extLst>
              <a:ext uri="{FF2B5EF4-FFF2-40B4-BE49-F238E27FC236}">
                <a16:creationId xmlns:a16="http://schemas.microsoft.com/office/drawing/2014/main" id="{E9BF87B2-D907-40EC-9687-497309924295}"/>
              </a:ext>
            </a:extLst>
          </p:cNvPr>
          <p:cNvPicPr>
            <a:picLocks noRot="1" noChangeAspect="1"/>
          </p:cNvPicPr>
          <p:nvPr>
            <a:videoFile r:link="rId1"/>
          </p:nvPr>
        </p:nvPicPr>
        <p:blipFill>
          <a:blip r:embed="rId4"/>
          <a:stretch>
            <a:fillRect/>
          </a:stretch>
        </p:blipFill>
        <p:spPr>
          <a:xfrm>
            <a:off x="0" y="81023"/>
            <a:ext cx="12192000" cy="6991109"/>
          </a:xfrm>
          <a:prstGeom prst="rect">
            <a:avLst/>
          </a:prstGeom>
        </p:spPr>
      </p:pic>
    </p:spTree>
    <p:extLst>
      <p:ext uri="{BB962C8B-B14F-4D97-AF65-F5344CB8AC3E}">
        <p14:creationId xmlns:p14="http://schemas.microsoft.com/office/powerpoint/2010/main" val="40890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4639" y="-52378"/>
            <a:ext cx="8864927"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Four Characteristics</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of a Country</a:t>
            </a:r>
          </a:p>
        </p:txBody>
      </p:sp>
      <p:sp>
        <p:nvSpPr>
          <p:cNvPr id="8" name="TextBox 7"/>
          <p:cNvSpPr txBox="1"/>
          <p:nvPr/>
        </p:nvSpPr>
        <p:spPr>
          <a:xfrm>
            <a:off x="1632645" y="1978349"/>
            <a:ext cx="8203127" cy="3600986"/>
          </a:xfrm>
          <a:prstGeom prst="rect">
            <a:avLst/>
          </a:prstGeom>
          <a:noFill/>
        </p:spPr>
        <p:txBody>
          <a:bodyPr wrap="square" rtlCol="0">
            <a:spAutoFit/>
          </a:bodyPr>
          <a:lstStyle/>
          <a:p>
            <a:pPr marL="742950" indent="-742950">
              <a:buFont typeface="+mj-ea"/>
              <a:buAutoNum type="circleNumDbPlain"/>
            </a:pPr>
            <a:r>
              <a:rPr lang="en-US" sz="3800" dirty="0">
                <a:latin typeface="KBScaredStraight" panose="02000603000000000000" pitchFamily="2" charset="0"/>
                <a:ea typeface="KBScaredStraight" panose="02000603000000000000" pitchFamily="2" charset="0"/>
              </a:rPr>
              <a:t>Clearly defined territory</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-Land and water within its national boundaries</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-All natural resources within</a:t>
            </a: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4639" y="-52378"/>
            <a:ext cx="8864927"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Four Characteristics</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of a Country</a:t>
            </a:r>
          </a:p>
        </p:txBody>
      </p:sp>
      <p:sp>
        <p:nvSpPr>
          <p:cNvPr id="8" name="TextBox 7"/>
          <p:cNvSpPr txBox="1"/>
          <p:nvPr/>
        </p:nvSpPr>
        <p:spPr>
          <a:xfrm>
            <a:off x="1632645" y="1866280"/>
            <a:ext cx="8203127" cy="5355313"/>
          </a:xfrm>
          <a:prstGeom prst="rect">
            <a:avLst/>
          </a:prstGeom>
          <a:noFill/>
        </p:spPr>
        <p:txBody>
          <a:bodyPr wrap="square" rtlCol="0">
            <a:spAutoFit/>
          </a:bodyPr>
          <a:lstStyle/>
          <a:p>
            <a:pPr marL="742950" indent="-742950">
              <a:buFont typeface="+mj-ea"/>
              <a:buAutoNum type="circleNumDbPlain" startAt="2"/>
            </a:pPr>
            <a:r>
              <a:rPr lang="en-US" sz="3800" dirty="0">
                <a:latin typeface="KBScaredStraight" panose="02000603000000000000" pitchFamily="2" charset="0"/>
                <a:ea typeface="KBScaredStraight" panose="02000603000000000000" pitchFamily="2" charset="0"/>
              </a:rPr>
              <a:t>Population</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-Assured the protection of government</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-Pay taxes</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-Serve in military</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4639" y="-52378"/>
            <a:ext cx="8864927"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Four Characteristics</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of a Country</a:t>
            </a:r>
          </a:p>
        </p:txBody>
      </p:sp>
      <p:sp>
        <p:nvSpPr>
          <p:cNvPr id="8" name="TextBox 7"/>
          <p:cNvSpPr txBox="1"/>
          <p:nvPr/>
        </p:nvSpPr>
        <p:spPr>
          <a:xfrm>
            <a:off x="1632645" y="1978349"/>
            <a:ext cx="8203127" cy="4185762"/>
          </a:xfrm>
          <a:prstGeom prst="rect">
            <a:avLst/>
          </a:prstGeom>
          <a:noFill/>
        </p:spPr>
        <p:txBody>
          <a:bodyPr wrap="square" rtlCol="0">
            <a:spAutoFit/>
          </a:bodyPr>
          <a:lstStyle/>
          <a:p>
            <a:pPr marL="742950" indent="-742950">
              <a:buFont typeface="+mj-ea"/>
              <a:buAutoNum type="circleNumDbPlain" startAt="3"/>
            </a:pPr>
            <a:r>
              <a:rPr lang="en-US" sz="3800" dirty="0">
                <a:latin typeface="KBScaredStraight" panose="02000603000000000000" pitchFamily="2" charset="0"/>
                <a:ea typeface="KBScaredStraight" panose="02000603000000000000" pitchFamily="2" charset="0"/>
              </a:rPr>
              <a:t>Sovereignty</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-Establish own policies, determine own course of action</a:t>
            </a:r>
            <a:br>
              <a:rPr lang="en-US" sz="3800" dirty="0">
                <a:latin typeface="KBScaredStraight" panose="02000603000000000000" pitchFamily="2" charset="0"/>
                <a:ea typeface="KBScaredStraight" panose="02000603000000000000" pitchFamily="2" charset="0"/>
              </a:rPr>
            </a:br>
            <a:br>
              <a:rPr lang="en-US" sz="3800" dirty="0">
                <a:latin typeface="KBScaredStraight" panose="02000603000000000000" pitchFamily="2" charset="0"/>
                <a:ea typeface="KBScaredStraight" panose="02000603000000000000" pitchFamily="2" charset="0"/>
              </a:rPr>
            </a:br>
            <a:r>
              <a:rPr lang="en-US" sz="3800" dirty="0">
                <a:latin typeface="KBScaredStraight" panose="02000603000000000000" pitchFamily="2" charset="0"/>
                <a:ea typeface="KBScaredStraight" panose="02000603000000000000" pitchFamily="2" charset="0"/>
              </a:rPr>
              <a:t>-Protect over territory and citizens</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45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4639" y="-52378"/>
            <a:ext cx="8864927" cy="1938992"/>
          </a:xfrm>
          <a:prstGeom prst="rect">
            <a:avLst/>
          </a:prstGeom>
          <a:noFill/>
        </p:spPr>
        <p:txBody>
          <a:bodyPr wrap="none" lIns="91440" tIns="45720" rIns="91440" bIns="45720">
            <a:spAutoFit/>
          </a:bodyPr>
          <a:lstStyle/>
          <a:p>
            <a:pPr algn="ct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Four Characteristics</a:t>
            </a:r>
            <a:b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6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of a Country</a:t>
            </a:r>
          </a:p>
        </p:txBody>
      </p:sp>
      <p:sp>
        <p:nvSpPr>
          <p:cNvPr id="8" name="TextBox 7"/>
          <p:cNvSpPr txBox="1"/>
          <p:nvPr/>
        </p:nvSpPr>
        <p:spPr>
          <a:xfrm>
            <a:off x="1632645" y="1978349"/>
            <a:ext cx="8203127" cy="4647426"/>
          </a:xfrm>
          <a:prstGeom prst="rect">
            <a:avLst/>
          </a:prstGeom>
          <a:noFill/>
        </p:spPr>
        <p:txBody>
          <a:bodyPr wrap="square" rtlCol="0">
            <a:spAutoFit/>
          </a:bodyPr>
          <a:lstStyle/>
          <a:p>
            <a:r>
              <a:rPr lang="en-US" sz="3800" dirty="0">
                <a:latin typeface="KBScaredStraight" panose="02000603000000000000" pitchFamily="2" charset="0"/>
                <a:ea typeface="KBScaredStraight" panose="02000603000000000000" pitchFamily="2" charset="0"/>
              </a:rPr>
              <a:t>4. Government</a:t>
            </a:r>
            <a:br>
              <a:rPr lang="en-US" sz="3800" dirty="0">
                <a:latin typeface="KBScaredStraight" panose="02000603000000000000" pitchFamily="2" charset="0"/>
                <a:ea typeface="KBScaredStraight" panose="02000603000000000000" pitchFamily="2" charset="0"/>
              </a:rPr>
            </a:br>
            <a:br>
              <a:rPr lang="en-US" sz="3800">
                <a:latin typeface="KBScaredStraight" panose="02000603000000000000" pitchFamily="2" charset="0"/>
                <a:ea typeface="KBScaredStraight" panose="02000603000000000000" pitchFamily="2" charset="0"/>
              </a:rPr>
            </a:br>
            <a:r>
              <a:rPr lang="en-US" sz="3800">
                <a:latin typeface="KBScaredStraight" panose="02000603000000000000" pitchFamily="2" charset="0"/>
                <a:ea typeface="KBScaredStraight" panose="02000603000000000000" pitchFamily="2" charset="0"/>
              </a:rPr>
              <a:t>-</a:t>
            </a:r>
            <a:r>
              <a:rPr lang="en-US" sz="3600"/>
              <a:t>The </a:t>
            </a:r>
            <a:r>
              <a:rPr lang="en-US" sz="3600" dirty="0"/>
              <a:t>system by which a nation, state, or community is governed</a:t>
            </a:r>
            <a:br>
              <a:rPr lang="en-US" sz="3600" dirty="0">
                <a:latin typeface="KBScaredStraight" panose="02000603000000000000" pitchFamily="2" charset="0"/>
                <a:ea typeface="KBScaredStraight" panose="02000603000000000000" pitchFamily="2" charset="0"/>
              </a:rPr>
            </a:br>
            <a:br>
              <a:rPr lang="en-US" sz="3600">
                <a:latin typeface="KBScaredStraight" panose="02000603000000000000" pitchFamily="2" charset="0"/>
                <a:ea typeface="KBScaredStraight" panose="02000603000000000000" pitchFamily="2" charset="0"/>
              </a:rPr>
            </a:br>
            <a:r>
              <a:rPr lang="en-US" sz="3600">
                <a:latin typeface="KBScaredStraight" panose="02000603000000000000" pitchFamily="2" charset="0"/>
                <a:ea typeface="KBScaredStraight" panose="02000603000000000000" pitchFamily="2" charset="0"/>
              </a:rPr>
              <a:t>-</a:t>
            </a:r>
            <a:r>
              <a:rPr lang="en-US" sz="3600" dirty="0"/>
              <a:t>T</a:t>
            </a:r>
            <a:r>
              <a:rPr lang="en-US" sz="3600"/>
              <a:t>he </a:t>
            </a:r>
            <a:r>
              <a:rPr lang="en-US" sz="3600" dirty="0"/>
              <a:t>way of controlling or regulating a nation, organization, or people</a:t>
            </a:r>
            <a:r>
              <a:rPr lang="en-US" dirty="0"/>
              <a:t>.</a:t>
            </a:r>
            <a:br>
              <a:rPr lang="en-US" sz="3800" dirty="0">
                <a:latin typeface="KBScaredStraight" panose="02000603000000000000" pitchFamily="2" charset="0"/>
                <a:ea typeface="KBScaredStraight" panose="02000603000000000000" pitchFamily="2" charset="0"/>
              </a:rPr>
            </a:br>
            <a:endParaRPr lang="en-US" sz="3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701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358" y="0"/>
            <a:ext cx="10241280" cy="6858000"/>
          </a:xfrm>
          <a:prstGeom prst="rect">
            <a:avLst/>
          </a:prstGeom>
          <a:solidFill>
            <a:srgbClr val="8ED7EA">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2825" y="246473"/>
            <a:ext cx="10323660" cy="1107996"/>
          </a:xfrm>
          <a:prstGeom prst="rect">
            <a:avLst/>
          </a:prstGeom>
          <a:noFill/>
        </p:spPr>
        <p:txBody>
          <a:bodyPr wrap="none" lIns="91440" tIns="45720" rIns="91440" bIns="45720">
            <a:spAutoFit/>
          </a:bodyPr>
          <a:lstStyle/>
          <a:p>
            <a:pPr algn="ctr"/>
            <a:r>
              <a:rPr lang="en-US" sz="66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Government Systems</a:t>
            </a:r>
          </a:p>
        </p:txBody>
      </p:sp>
      <p:sp>
        <p:nvSpPr>
          <p:cNvPr id="8" name="TextBox 7"/>
          <p:cNvSpPr txBox="1"/>
          <p:nvPr/>
        </p:nvSpPr>
        <p:spPr>
          <a:xfrm>
            <a:off x="1010128" y="1647658"/>
            <a:ext cx="10119358" cy="5324535"/>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Unitary</a:t>
            </a:r>
            <a:r>
              <a:rPr lang="en-US" sz="4000" dirty="0">
                <a:latin typeface="KBScaredStraight" panose="02000603000000000000" pitchFamily="2" charset="0"/>
                <a:ea typeface="KBScaredStraight" panose="02000603000000000000" pitchFamily="2" charset="0"/>
              </a:rPr>
              <a:t>- one central government controls the nation</a:t>
            </a:r>
          </a:p>
          <a:p>
            <a:pPr marL="285750" indent="-285750">
              <a:buFont typeface="Arial" panose="020B0604020202020204" pitchFamily="34" charset="0"/>
              <a:buChar char="•"/>
            </a:pPr>
            <a:r>
              <a:rPr lang="en-US" sz="4000" b="1" dirty="0">
                <a:latin typeface="KBScaredStraight" panose="02000603000000000000" pitchFamily="2" charset="0"/>
                <a:ea typeface="KBScaredStraight" panose="02000603000000000000" pitchFamily="2" charset="0"/>
              </a:rPr>
              <a:t>Federal</a:t>
            </a:r>
            <a:r>
              <a:rPr lang="en-US" sz="4000" dirty="0">
                <a:latin typeface="KBScaredStraight" panose="02000603000000000000" pitchFamily="2" charset="0"/>
                <a:ea typeface="KBScaredStraight" panose="02000603000000000000" pitchFamily="2" charset="0"/>
              </a:rPr>
              <a:t>- Power is shared between a central government and smaller divisions</a:t>
            </a:r>
          </a:p>
          <a:p>
            <a:pPr marL="742950" lvl="1" indent="-285750"/>
            <a:r>
              <a:rPr lang="en-US" sz="3600" i="1" dirty="0">
                <a:latin typeface="KBScaredStraight" panose="02000603000000000000" pitchFamily="2" charset="0"/>
                <a:ea typeface="KBScaredStraight" panose="02000603000000000000" pitchFamily="2" charset="0"/>
              </a:rPr>
              <a:t>All countries are EITHER unitary OR federal</a:t>
            </a:r>
          </a:p>
          <a:p>
            <a:pPr marL="742950" lvl="1" indent="-285750"/>
            <a:endParaRPr lang="en-US" sz="3600" i="1" dirty="0">
              <a:latin typeface="KBScaredStraight" panose="02000603000000000000" pitchFamily="2" charset="0"/>
              <a:ea typeface="KBScaredStraight" panose="02000603000000000000" pitchFamily="2" charset="0"/>
            </a:endParaRPr>
          </a:p>
          <a:p>
            <a:pPr marL="742950" lvl="1" indent="-285750"/>
            <a:r>
              <a:rPr lang="en-US" sz="3600" i="1" dirty="0">
                <a:latin typeface="KBScaredStraight" panose="02000603000000000000" pitchFamily="2" charset="0"/>
                <a:ea typeface="KBScaredStraight" panose="02000603000000000000" pitchFamily="2" charset="0"/>
              </a:rPr>
              <a:t>*</a:t>
            </a:r>
            <a:r>
              <a:rPr lang="en-US" sz="3600" b="1" i="1" dirty="0">
                <a:latin typeface="KBScaredStraight" panose="02000603000000000000" pitchFamily="2" charset="0"/>
                <a:ea typeface="KBScaredStraight" panose="02000603000000000000" pitchFamily="2" charset="0"/>
              </a:rPr>
              <a:t>Confederation</a:t>
            </a:r>
            <a:r>
              <a:rPr lang="en-US" sz="3600" i="1" dirty="0">
                <a:latin typeface="KBScaredStraight" panose="02000603000000000000" pitchFamily="2" charset="0"/>
                <a:ea typeface="KBScaredStraight" panose="02000603000000000000" pitchFamily="2" charset="0"/>
              </a:rPr>
              <a:t>—de-centralized.  No power to central government…power to the states.  No examples</a:t>
            </a:r>
          </a:p>
        </p:txBody>
      </p:sp>
    </p:spTree>
    <p:extLst>
      <p:ext uri="{BB962C8B-B14F-4D97-AF65-F5344CB8AC3E}">
        <p14:creationId xmlns:p14="http://schemas.microsoft.com/office/powerpoint/2010/main" val="4263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0"/>
            <a:ext cx="12192000" cy="6858000"/>
          </a:xfrm>
          <a:prstGeom prst="rect">
            <a:avLst/>
          </a:prstGeom>
          <a:solidFill>
            <a:srgbClr val="5223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02706" y="1207856"/>
            <a:ext cx="10464857" cy="5371879"/>
          </a:xfrm>
          <a:prstGeom prst="rect">
            <a:avLst/>
          </a:prstGeom>
        </p:spPr>
      </p:pic>
      <p:sp>
        <p:nvSpPr>
          <p:cNvPr id="6" name="Rectangle 5"/>
          <p:cNvSpPr/>
          <p:nvPr/>
        </p:nvSpPr>
        <p:spPr>
          <a:xfrm>
            <a:off x="1214473" y="0"/>
            <a:ext cx="9796272" cy="1169551"/>
          </a:xfrm>
          <a:prstGeom prst="rect">
            <a:avLst/>
          </a:prstGeom>
          <a:noFill/>
        </p:spPr>
        <p:txBody>
          <a:bodyPr wrap="none" lIns="91440" tIns="45720" rIns="91440" bIns="45720">
            <a:spAutoFit/>
          </a:bodyPr>
          <a:lstStyle/>
          <a:p>
            <a:pPr algn="ctr"/>
            <a:r>
              <a:rPr lang="en-US" sz="7000" b="1" cap="none" spc="0" dirty="0">
                <a:ln w="10160">
                  <a:solidFill>
                    <a:sysClr val="windowText" lastClr="000000"/>
                  </a:solidFill>
                  <a:prstDash val="solid"/>
                </a:ln>
                <a:solidFill>
                  <a:srgbClr val="0000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Unitary</a:t>
            </a:r>
            <a:r>
              <a:rPr lang="en-US" sz="7000" b="1" cap="none" spc="0" dirty="0">
                <a:ln w="10160">
                  <a:solidFill>
                    <a:sysClr val="windowText" lastClr="000000"/>
                  </a:solidFill>
                  <a:prstDash val="solid"/>
                </a:ln>
                <a:solidFill>
                  <a:srgbClr val="E31C23"/>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n-US" sz="7000" b="1" cap="none" spc="0" dirty="0">
                <a:ln w="10160">
                  <a:solidFill>
                    <a:sysClr val="windowText" lastClr="000000"/>
                  </a:solidFill>
                  <a:prstDash val="solid"/>
                </a:ln>
                <a:solidFill>
                  <a:schemeClr val="accent6">
                    <a:lumMod val="7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Federal</a:t>
            </a:r>
          </a:p>
        </p:txBody>
      </p:sp>
    </p:spTree>
    <p:extLst>
      <p:ext uri="{BB962C8B-B14F-4D97-AF65-F5344CB8AC3E}">
        <p14:creationId xmlns:p14="http://schemas.microsoft.com/office/powerpoint/2010/main" val="4089037852"/>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58ECE2990EE84BB9B8D6A7C6DE4858" ma:contentTypeVersion="2" ma:contentTypeDescription="Create a new document." ma:contentTypeScope="" ma:versionID="6667de997b672d783722e2f6c412d0cb">
  <xsd:schema xmlns:xsd="http://www.w3.org/2001/XMLSchema" xmlns:xs="http://www.w3.org/2001/XMLSchema" xmlns:p="http://schemas.microsoft.com/office/2006/metadata/properties" xmlns:ns2="267d53de-f184-4500-8ae4-6973c12a3407" targetNamespace="http://schemas.microsoft.com/office/2006/metadata/properties" ma:root="true" ma:fieldsID="6e469380ccfc459918eaf6b3c8f452ad" ns2:_="">
    <xsd:import namespace="267d53de-f184-4500-8ae4-6973c12a340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d53de-f184-4500-8ae4-6973c12a3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18FDA7-E97F-4879-9B1A-2DD6A7B8F5F8}">
  <ds:schemaRefs>
    <ds:schemaRef ds:uri="http://schemas.microsoft.com/sharepoint/v3/contenttype/forms"/>
  </ds:schemaRefs>
</ds:datastoreItem>
</file>

<file path=customXml/itemProps2.xml><?xml version="1.0" encoding="utf-8"?>
<ds:datastoreItem xmlns:ds="http://schemas.openxmlformats.org/officeDocument/2006/customXml" ds:itemID="{B755B978-2B9D-4A9D-B1C2-CECCD6E59A8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DBDFDB-DAA9-4C55-809C-CD45FF953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d53de-f184-4500-8ae4-6973c12a3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1054</TotalTime>
  <Words>1861</Words>
  <Application>Microsoft Office PowerPoint</Application>
  <PresentationFormat>Widescreen</PresentationFormat>
  <Paragraphs>215</Paragraphs>
  <Slides>30</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KBScaredStraight</vt:lpstr>
      <vt:lpstr>Trebuchet MS</vt:lpstr>
      <vt:lpstr>Verdana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Infrastructure—basic support systems to keep an economy going.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John Burgess</cp:lastModifiedBy>
  <cp:revision>34</cp:revision>
  <cp:lastPrinted>2015-03-08T19:55:10Z</cp:lastPrinted>
  <dcterms:created xsi:type="dcterms:W3CDTF">2015-08-24T19:08:04Z</dcterms:created>
  <dcterms:modified xsi:type="dcterms:W3CDTF">2019-10-01T12:18:43Z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0x0101000858ECE2990EE84BB9B8D6A7C6DE4858</vt:lpwstr>
  </property>
</Properties>
</file>